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83" r:id="rId1"/>
  </p:sldMasterIdLst>
  <p:notesMasterIdLst>
    <p:notesMasterId r:id="rId58"/>
  </p:notesMasterIdLst>
  <p:handoutMasterIdLst>
    <p:handoutMasterId r:id="rId59"/>
  </p:handoutMasterIdLst>
  <p:sldIdLst>
    <p:sldId id="917" r:id="rId2"/>
    <p:sldId id="1025" r:id="rId3"/>
    <p:sldId id="1059" r:id="rId4"/>
    <p:sldId id="1107" r:id="rId5"/>
    <p:sldId id="1122" r:id="rId6"/>
    <p:sldId id="1005" r:id="rId7"/>
    <p:sldId id="1096" r:id="rId8"/>
    <p:sldId id="1094" r:id="rId9"/>
    <p:sldId id="1095" r:id="rId10"/>
    <p:sldId id="1106" r:id="rId11"/>
    <p:sldId id="1110" r:id="rId12"/>
    <p:sldId id="1111" r:id="rId13"/>
    <p:sldId id="1120" r:id="rId14"/>
    <p:sldId id="483" r:id="rId15"/>
    <p:sldId id="1112" r:id="rId16"/>
    <p:sldId id="1113" r:id="rId17"/>
    <p:sldId id="1123" r:id="rId18"/>
    <p:sldId id="1124" r:id="rId19"/>
    <p:sldId id="1125" r:id="rId20"/>
    <p:sldId id="1126" r:id="rId21"/>
    <p:sldId id="1009" r:id="rId22"/>
    <p:sldId id="374" r:id="rId23"/>
    <p:sldId id="534" r:id="rId24"/>
    <p:sldId id="1035" r:id="rId25"/>
    <p:sldId id="1121" r:id="rId26"/>
    <p:sldId id="676" r:id="rId27"/>
    <p:sldId id="1055" r:id="rId28"/>
    <p:sldId id="1115" r:id="rId29"/>
    <p:sldId id="1127" r:id="rId30"/>
    <p:sldId id="1114" r:id="rId31"/>
    <p:sldId id="1053" r:id="rId32"/>
    <p:sldId id="1128" r:id="rId33"/>
    <p:sldId id="1116" r:id="rId34"/>
    <p:sldId id="1117" r:id="rId35"/>
    <p:sldId id="1118" r:id="rId36"/>
    <p:sldId id="1078" r:id="rId37"/>
    <p:sldId id="1098" r:id="rId38"/>
    <p:sldId id="1056" r:id="rId39"/>
    <p:sldId id="1091" r:id="rId40"/>
    <p:sldId id="1079" r:id="rId41"/>
    <p:sldId id="1099" r:id="rId42"/>
    <p:sldId id="1119" r:id="rId43"/>
    <p:sldId id="1083" r:id="rId44"/>
    <p:sldId id="1101" r:id="rId45"/>
    <p:sldId id="1102" r:id="rId46"/>
    <p:sldId id="1103" r:id="rId47"/>
    <p:sldId id="1104" r:id="rId48"/>
    <p:sldId id="1105" r:id="rId49"/>
    <p:sldId id="682" r:id="rId50"/>
    <p:sldId id="795" r:id="rId51"/>
    <p:sldId id="530" r:id="rId52"/>
    <p:sldId id="561" r:id="rId53"/>
    <p:sldId id="1088" r:id="rId54"/>
    <p:sldId id="1082" r:id="rId55"/>
    <p:sldId id="1067" r:id="rId56"/>
    <p:sldId id="1089" r:id="rId57"/>
  </p:sldIdLst>
  <p:sldSz cx="9144000" cy="5143500" type="screen16x9"/>
  <p:notesSz cx="6858000" cy="9144000"/>
  <p:embeddedFontLst>
    <p:embeddedFont>
      <p:font typeface="汉语拼音" panose="020B0604020202020204" pitchFamily="34" charset="0"/>
      <p:regular r:id="rId60"/>
    </p:embeddedFont>
    <p:embeddedFont>
      <p:font typeface="幼圆" panose="02010509060101010101" pitchFamily="49" charset="-122"/>
      <p:regular r:id="rId61"/>
    </p:embeddedFont>
    <p:embeddedFont>
      <p:font typeface="楷体" panose="02010609060101010101" pitchFamily="49" charset="-122"/>
      <p:regular r:id="rId62"/>
    </p:embeddedFont>
    <p:embeddedFont>
      <p:font typeface="Calibri" panose="020F0502020204030204" pitchFamily="34" charset="0"/>
      <p:regular r:id="rId63"/>
      <p:bold r:id="rId64"/>
      <p:italic r:id="rId65"/>
      <p:boldItalic r:id="rId66"/>
    </p:embeddedFont>
    <p:embeddedFont>
      <p:font typeface="微软雅黑" panose="020B0503020204020204" pitchFamily="34" charset="-122"/>
      <p:regular r:id="rId67"/>
      <p:bold r:id="rId68"/>
    </p:embeddedFont>
    <p:embeddedFont>
      <p:font typeface="华文楷体" panose="02010600040101010101" pitchFamily="2" charset="-122"/>
      <p:regular r:id="rId69"/>
    </p:embeddedFont>
    <p:embeddedFont>
      <p:font typeface="黑体" panose="02010609060101010101" pitchFamily="49" charset="-122"/>
      <p:regular r:id="rId7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46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916">
          <p15:clr>
            <a:srgbClr val="A4A3A4"/>
          </p15:clr>
        </p15:guide>
        <p15:guide id="2" pos="229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  <a:srgbClr val="E4FDC3"/>
    <a:srgbClr val="FFFF99"/>
    <a:srgbClr val="FFFFFF"/>
    <a:srgbClr val="AD0FB9"/>
    <a:srgbClr val="66FFFF"/>
    <a:srgbClr val="33CCFF"/>
    <a:srgbClr val="FF0000"/>
    <a:srgbClr val="8B3D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30" autoAdjust="0"/>
    <p:restoredTop sz="94660"/>
  </p:normalViewPr>
  <p:slideViewPr>
    <p:cSldViewPr>
      <p:cViewPr>
        <p:scale>
          <a:sx n="100" d="100"/>
          <a:sy n="100" d="100"/>
        </p:scale>
        <p:origin x="-612" y="-324"/>
      </p:cViewPr>
      <p:guideLst>
        <p:guide orient="horz" pos="2346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8" d="100"/>
          <a:sy n="48" d="100"/>
        </p:scale>
        <p:origin x="-2562" y="-108"/>
      </p:cViewPr>
      <p:guideLst>
        <p:guide orient="horz" pos="2916"/>
        <p:guide pos="229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4.fntdata"/><Relationship Id="rId68" Type="http://schemas.openxmlformats.org/officeDocument/2006/relationships/font" Target="fonts/font9.fntdata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66" Type="http://schemas.openxmlformats.org/officeDocument/2006/relationships/font" Target="fonts/font7.fntdata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1.fntdata"/><Relationship Id="rId65" Type="http://schemas.openxmlformats.org/officeDocument/2006/relationships/font" Target="fonts/font6.fntdata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5.fntdata"/><Relationship Id="rId69" Type="http://schemas.openxmlformats.org/officeDocument/2006/relationships/font" Target="fonts/font10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Relationship Id="rId67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3.fntdata"/><Relationship Id="rId7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2020/11/9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883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2020/11/9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997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7007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5784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8120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3990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2268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8980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8980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3463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8361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8747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754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6619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5579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8129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5196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9840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0989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6551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9135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714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6797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810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617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7005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016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909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4695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146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97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186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47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832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021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711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97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222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165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18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057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312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2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761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16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wangyanwen\Desktop\e30393e1dd841898b9d975cf15b7bd4a_c8177f3e6709c93d469546ce943df8dcd10054a7.jpg"/>
          <p:cNvPicPr>
            <a:picLocks noChangeAspect="1" noChangeArrowheads="1"/>
          </p:cNvPicPr>
          <p:nvPr userDrawn="1"/>
        </p:nvPicPr>
        <p:blipFill rotWithShape="1"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63" r="1168"/>
          <a:stretch/>
        </p:blipFill>
        <p:spPr bwMode="auto">
          <a:xfrm>
            <a:off x="-36512" y="4823048"/>
            <a:ext cx="9217024" cy="356617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A5720ABE-D448-574E-AED4-4A2EA0C52521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FDDFD90-1429-7244-B887-4B2B69E9159A}"/>
              </a:ext>
            </a:extLst>
          </p:cNvPr>
          <p:cNvSpPr/>
          <p:nvPr/>
        </p:nvSpPr>
        <p:spPr>
          <a:xfrm flipH="1">
            <a:off x="-2" y="123478"/>
            <a:ext cx="3707905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>
            <a:extLst>
              <a:ext uri="{FF2B5EF4-FFF2-40B4-BE49-F238E27FC236}">
                <a16:creationId xmlns="" xmlns:a16="http://schemas.microsoft.com/office/drawing/2014/main" id="{5362E6FF-7BB4-7848-B66B-4CD6CB94CD42}"/>
              </a:ext>
            </a:extLst>
          </p:cNvPr>
          <p:cNvSpPr txBox="1"/>
          <p:nvPr/>
        </p:nvSpPr>
        <p:spPr>
          <a:xfrm>
            <a:off x="216023" y="86481"/>
            <a:ext cx="27718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b="0" dirty="0" smtClean="0">
                <a:latin typeface="黑体" pitchFamily="49" charset="-122"/>
                <a:ea typeface="黑体" pitchFamily="49" charset="-122"/>
              </a:rPr>
              <a:t>15</a:t>
            </a:r>
            <a:r>
              <a:rPr kumimoji="1" lang="zh-CN" altLang="en-US" sz="1200" b="0" dirty="0" smtClean="0">
                <a:latin typeface="黑体" pitchFamily="49" charset="-122"/>
                <a:ea typeface="黑体" pitchFamily="49" charset="-122"/>
              </a:rPr>
              <a:t>  真理诞生于一百个问号之后</a:t>
            </a:r>
            <a:endParaRPr kumimoji="1" lang="zh-CN" altLang="en-US" sz="1200" b="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AutoShape 5" descr="http://img.chuansong.me/mmbiz_jpg/lcUVQD7J7fccoY3V603LibZQImJ6my1dxxF0p4a2l6qaUlGDWDbWcfNoDeqQ5dgJtosI1iaFbBoQvHrRziasn3Qfg/640?wx_fmt=jpeg"/>
          <p:cNvSpPr>
            <a:spLocks noChangeAspect="1" noChangeArrowheads="1"/>
          </p:cNvSpPr>
          <p:nvPr userDrawn="1"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AutoShape 13" descr="http://img3.imgtn.bdimg.com/it/u=1270035513,2457988618&amp;fm=214&amp;gp=0.jpg"/>
          <p:cNvSpPr>
            <a:spLocks noChangeAspect="1" noChangeArrowheads="1"/>
          </p:cNvSpPr>
          <p:nvPr userDrawn="1"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AutoShape 15" descr="http://img3.imgtn.bdimg.com/it/u=1270035513,2457988618&amp;fm=214&amp;gp=0.jpg"/>
          <p:cNvSpPr>
            <a:spLocks noChangeAspect="1" noChangeArrowheads="1"/>
          </p:cNvSpPr>
          <p:nvPr userDrawn="1"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AutoShape 2" descr="http://img3.imgtn.bdimg.com/it/u=1183900443,1088175051&amp;fm=214&amp;gp=0.jpg"/>
          <p:cNvSpPr>
            <a:spLocks noChangeAspect="1" noChangeArrowheads="1"/>
          </p:cNvSpPr>
          <p:nvPr userDrawn="1"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AutoShape 4" descr="http://img3.imgtn.bdimg.com/it/u=1183900443,1088175051&amp;fm=214&amp;gp=0.jpg"/>
          <p:cNvSpPr>
            <a:spLocks noChangeAspect="1" noChangeArrowheads="1"/>
          </p:cNvSpPr>
          <p:nvPr userDrawn="1"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  <p:sldLayoutId id="2147483703" r:id="rId20"/>
    <p:sldLayoutId id="2147483704" r:id="rId21"/>
    <p:sldLayoutId id="2147483705" r:id="rId22"/>
    <p:sldLayoutId id="2147483706" r:id="rId23"/>
    <p:sldLayoutId id="2147483707" r:id="rId24"/>
    <p:sldLayoutId id="2147483649" r:id="rId25"/>
    <p:sldLayoutId id="2147483650" r:id="rId26"/>
    <p:sldLayoutId id="2147483651" r:id="rId27"/>
    <p:sldLayoutId id="2147483652" r:id="rId28"/>
    <p:sldLayoutId id="2147483653" r:id="rId29"/>
    <p:sldLayoutId id="2147483654" r:id="rId30"/>
    <p:sldLayoutId id="2147483655" r:id="rId3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&#29983;&#23383;&#35270;&#39057;/&#28293;.mp4" TargetMode="External"/><Relationship Id="rId13" Type="http://schemas.openxmlformats.org/officeDocument/2006/relationships/hyperlink" Target="&#29983;&#23383;&#35270;&#39057;/&#34451;.mp4" TargetMode="External"/><Relationship Id="rId3" Type="http://schemas.openxmlformats.org/officeDocument/2006/relationships/image" Target="../media/image7.png"/><Relationship Id="rId7" Type="http://schemas.openxmlformats.org/officeDocument/2006/relationships/hyperlink" Target="&#29983;&#23383;&#35270;&#39057;/&#30416;.mp4" TargetMode="External"/><Relationship Id="rId12" Type="http://schemas.openxmlformats.org/officeDocument/2006/relationships/hyperlink" Target="&#29983;&#23383;&#35270;&#39057;/&#34479;.mp4" TargetMode="External"/><Relationship Id="rId2" Type="http://schemas.openxmlformats.org/officeDocument/2006/relationships/hyperlink" Target="&#29983;&#23383;&#35270;&#39057;-1&#12298;&#22823;&#38738;&#26641;&#19979;&#30340;&#23567;&#23398;&#12299;.mp4" TargetMode="External"/><Relationship Id="rId16" Type="http://schemas.openxmlformats.org/officeDocument/2006/relationships/hyperlink" Target="&#29983;&#23383;&#35270;&#39057;/&#24815;.mp4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&#29983;&#23383;&#35270;&#39057;/&#22275;.mp4" TargetMode="External"/><Relationship Id="rId11" Type="http://schemas.openxmlformats.org/officeDocument/2006/relationships/hyperlink" Target="&#29983;&#23383;&#35270;&#39057;/&#25628;.mp4" TargetMode="External"/><Relationship Id="rId5" Type="http://schemas.openxmlformats.org/officeDocument/2006/relationships/image" Target="../media/image14.png"/><Relationship Id="rId15" Type="http://schemas.openxmlformats.org/officeDocument/2006/relationships/hyperlink" Target="&#29983;&#23383;&#35270;&#39057;/&#38454;.mp4" TargetMode="External"/><Relationship Id="rId10" Type="http://schemas.openxmlformats.org/officeDocument/2006/relationships/hyperlink" Target="&#29983;&#23383;&#35270;&#39057;/&#39759;.mp4" TargetMode="External"/><Relationship Id="rId4" Type="http://schemas.openxmlformats.org/officeDocument/2006/relationships/hyperlink" Target="&#29983;&#23383;&#35270;&#39057;/&#22495;.mp4" TargetMode="External"/><Relationship Id="rId9" Type="http://schemas.openxmlformats.org/officeDocument/2006/relationships/hyperlink" Target="&#29983;&#23383;&#35270;&#39057;/&#34122;.mp4" TargetMode="External"/><Relationship Id="rId14" Type="http://schemas.openxmlformats.org/officeDocument/2006/relationships/hyperlink" Target="&#29983;&#23383;&#35270;&#39057;/&#29256;.mp4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3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&#19971;&#24425;&#20845;&#19979;&#23383;&#35789;&#21548;&#20889;15&#30495;&#29702;&#35806;&#29983;&#20110;&#19968;&#30334;&#20010;&#38382;&#21495;&#20043;&#21518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&#35270;&#39057;&#65306;&#30707;&#34122;&#35797;&#32440;&#37240;&#30897;&#26816;&#27979;.mp4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35838;&#25991;&#26391;&#35835;-15&#30495;&#29702;&#35806;&#29983;&#20110;&#19968;&#30334;&#20010;&#38382;&#21495;&#20043;&#21518;.mp4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hyperlink" Target="&#35270;&#39057;&#65306;&#35449;&#22825;&#20305;.mp4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AutoShape 4" descr="http://img1.imgtn.bdimg.com/it/u=2943624781,3531689380&amp;fm=214&amp;gp=0.jpg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37736" y="3075806"/>
            <a:ext cx="8136904" cy="1260923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这句话说得对吗？真理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到底是怎样诞生的呢？让我们带着问题去学习这篇课文。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6546" y="734675"/>
            <a:ext cx="4464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6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你认为什么是真理？</a:t>
            </a:r>
            <a:endParaRPr lang="zh-CN" altLang="en-US" sz="1800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03648" y="1851670"/>
            <a:ext cx="6336704" cy="792088"/>
            <a:chOff x="1403648" y="1635646"/>
            <a:chExt cx="6336704" cy="792088"/>
          </a:xfrm>
        </p:grpSpPr>
        <p:sp>
          <p:nvSpPr>
            <p:cNvPr id="5" name="横卷形 4"/>
            <p:cNvSpPr/>
            <p:nvPr/>
          </p:nvSpPr>
          <p:spPr>
            <a:xfrm>
              <a:off x="1403648" y="1635646"/>
              <a:ext cx="6264696" cy="792088"/>
            </a:xfrm>
            <a:prstGeom prst="horizontalScroll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619672" y="1719270"/>
              <a:ext cx="61206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</a:rPr>
                <a:t>真理诞生于一百个问号之后</a:t>
              </a:r>
              <a:endParaRPr lang="zh-CN" altLang="en-US" sz="18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58790" y="1308394"/>
            <a:ext cx="1156002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GB Pinyinok-B" pitchFamily="2" charset="-122"/>
                <a:cs typeface="汉语拼音" panose="020B0604020202020204" pitchFamily="34" charset="0"/>
              </a:rPr>
              <a:t>guàn</a:t>
            </a:r>
            <a:endParaRPr lang="zh-CN" altLang="en-US" sz="3000" b="1" dirty="0">
              <a:solidFill>
                <a:srgbClr val="FF0000"/>
              </a:solidFill>
              <a:latin typeface="汉语拼音" panose="020B0604020202020204" pitchFamily="34" charset="0"/>
              <a:ea typeface="GB Pinyinok-B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29352" y="1293843"/>
            <a:ext cx="76784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solidFill>
                  <a:srgbClr val="FF0000"/>
                </a:solidFill>
                <a:latin typeface="汉语拼音" panose="020B0604020202020204" pitchFamily="34" charset="0"/>
                <a:ea typeface="GB Pinyinok-B" pitchFamily="2" charset="-122"/>
                <a:cs typeface="汉语拼音" panose="020B0604020202020204" pitchFamily="34" charset="0"/>
              </a:rPr>
              <a:t>pǔ</a:t>
            </a:r>
            <a:endParaRPr lang="zh-CN" altLang="en-US" sz="3000" b="1" dirty="0">
              <a:solidFill>
                <a:srgbClr val="FF0000"/>
              </a:solidFill>
              <a:latin typeface="汉语拼音" panose="020B0604020202020204" pitchFamily="34" charset="0"/>
              <a:ea typeface="GB Pinyinok-B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21362" y="1255497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GB Pinyinok-B" pitchFamily="2" charset="-122"/>
                <a:cs typeface="汉语拼音" panose="020B0604020202020204" pitchFamily="34" charset="0"/>
              </a:rPr>
              <a:t>yán</a:t>
            </a:r>
            <a:endParaRPr lang="zh-CN" altLang="en-US" sz="3000" b="1" dirty="0">
              <a:solidFill>
                <a:srgbClr val="FF0000"/>
              </a:solidFill>
              <a:latin typeface="汉语拼音" panose="020B0604020202020204" pitchFamily="34" charset="0"/>
              <a:ea typeface="GB Pinyinok-B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81043" y="1272605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GB Pinyinok-B" pitchFamily="2" charset="-122"/>
                <a:cs typeface="汉语拼音" panose="020B0604020202020204" pitchFamily="34" charset="0"/>
              </a:rPr>
              <a:t>jiàn</a:t>
            </a:r>
            <a:endParaRPr lang="zh-CN" altLang="en-US" sz="3000" b="1" dirty="0">
              <a:solidFill>
                <a:srgbClr val="FF0000"/>
              </a:solidFill>
              <a:latin typeface="汉语拼音" panose="020B0604020202020204" pitchFamily="34" charset="0"/>
              <a:ea typeface="GB Pinyinok-B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1" name="组合 7"/>
          <p:cNvGrpSpPr/>
          <p:nvPr/>
        </p:nvGrpSpPr>
        <p:grpSpPr>
          <a:xfrm>
            <a:off x="2340051" y="1845110"/>
            <a:ext cx="1029163" cy="1085656"/>
            <a:chOff x="2437" y="2032"/>
            <a:chExt cx="1244" cy="1264"/>
          </a:xfrm>
        </p:grpSpPr>
        <p:sp>
          <p:nvSpPr>
            <p:cNvPr id="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5" name="组合 7"/>
          <p:cNvGrpSpPr/>
          <p:nvPr/>
        </p:nvGrpSpPr>
        <p:grpSpPr>
          <a:xfrm>
            <a:off x="3506491" y="1857279"/>
            <a:ext cx="1029163" cy="1085656"/>
            <a:chOff x="2437" y="2032"/>
            <a:chExt cx="1244" cy="1264"/>
          </a:xfrm>
        </p:grpSpPr>
        <p:sp>
          <p:nvSpPr>
            <p:cNvPr id="1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9" name="组合 7"/>
          <p:cNvGrpSpPr/>
          <p:nvPr/>
        </p:nvGrpSpPr>
        <p:grpSpPr>
          <a:xfrm>
            <a:off x="4697402" y="1856790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" name="组合 7"/>
          <p:cNvGrpSpPr/>
          <p:nvPr/>
        </p:nvGrpSpPr>
        <p:grpSpPr>
          <a:xfrm>
            <a:off x="6014733" y="1845238"/>
            <a:ext cx="1029163" cy="1085656"/>
            <a:chOff x="2437" y="2032"/>
            <a:chExt cx="1244" cy="1264"/>
          </a:xfrm>
        </p:grpSpPr>
        <p:sp>
          <p:nvSpPr>
            <p:cNvPr id="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7" name="组合 7"/>
          <p:cNvGrpSpPr/>
          <p:nvPr/>
        </p:nvGrpSpPr>
        <p:grpSpPr>
          <a:xfrm>
            <a:off x="7354605" y="1865439"/>
            <a:ext cx="1029163" cy="1085656"/>
            <a:chOff x="2437" y="2032"/>
            <a:chExt cx="1244" cy="1264"/>
          </a:xfrm>
        </p:grpSpPr>
        <p:sp>
          <p:nvSpPr>
            <p:cNvPr id="2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1" name="文本框 64"/>
          <p:cNvSpPr txBox="1"/>
          <p:nvPr/>
        </p:nvSpPr>
        <p:spPr>
          <a:xfrm>
            <a:off x="2385507" y="1783667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惯</a:t>
            </a:r>
            <a:endParaRPr lang="en-US" altLang="zh-CN" sz="6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64"/>
          <p:cNvSpPr txBox="1"/>
          <p:nvPr/>
        </p:nvSpPr>
        <p:spPr>
          <a:xfrm>
            <a:off x="3552129" y="1805104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圃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64"/>
          <p:cNvSpPr txBox="1"/>
          <p:nvPr/>
        </p:nvSpPr>
        <p:spPr>
          <a:xfrm>
            <a:off x="4731249" y="1806193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盐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64"/>
          <p:cNvSpPr txBox="1"/>
          <p:nvPr/>
        </p:nvSpPr>
        <p:spPr>
          <a:xfrm>
            <a:off x="6046990" y="1806193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溅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64"/>
          <p:cNvSpPr txBox="1"/>
          <p:nvPr/>
        </p:nvSpPr>
        <p:spPr>
          <a:xfrm>
            <a:off x="7397406" y="1779662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蕊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534759" y="1279672"/>
            <a:ext cx="849836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GB Pinyinok-B" pitchFamily="2" charset="-122"/>
                <a:cs typeface="汉语拼音" panose="020B0604020202020204" pitchFamily="34" charset="0"/>
              </a:rPr>
              <a:t>ruǐ</a:t>
            </a:r>
            <a:endParaRPr lang="zh-CN" altLang="en-US" sz="3000" b="1" dirty="0">
              <a:solidFill>
                <a:srgbClr val="FF0000"/>
              </a:solidFill>
              <a:latin typeface="汉语拼音" panose="020B0604020202020204" pitchFamily="34" charset="0"/>
              <a:ea typeface="GB Pinyinok-B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44" name="组合 7"/>
          <p:cNvGrpSpPr/>
          <p:nvPr/>
        </p:nvGrpSpPr>
        <p:grpSpPr>
          <a:xfrm>
            <a:off x="611560" y="3579862"/>
            <a:ext cx="1029163" cy="1085656"/>
            <a:chOff x="2437" y="2032"/>
            <a:chExt cx="1244" cy="1264"/>
          </a:xfrm>
          <a:solidFill>
            <a:schemeClr val="bg1"/>
          </a:solidFill>
        </p:grpSpPr>
        <p:sp>
          <p:nvSpPr>
            <p:cNvPr id="4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grp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grpFill/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grpFill/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8" name="组合 7"/>
          <p:cNvGrpSpPr/>
          <p:nvPr/>
        </p:nvGrpSpPr>
        <p:grpSpPr>
          <a:xfrm>
            <a:off x="1825953" y="3579862"/>
            <a:ext cx="1029163" cy="1085656"/>
            <a:chOff x="2437" y="2032"/>
            <a:chExt cx="1244" cy="1264"/>
          </a:xfrm>
          <a:solidFill>
            <a:schemeClr val="bg1"/>
          </a:solidFill>
        </p:grpSpPr>
        <p:sp>
          <p:nvSpPr>
            <p:cNvPr id="4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grp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grpFill/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grpFill/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2" name="组合 7"/>
          <p:cNvGrpSpPr/>
          <p:nvPr/>
        </p:nvGrpSpPr>
        <p:grpSpPr>
          <a:xfrm>
            <a:off x="3047381" y="3579862"/>
            <a:ext cx="1029163" cy="1085656"/>
            <a:chOff x="2437" y="2032"/>
            <a:chExt cx="1244" cy="1264"/>
          </a:xfrm>
          <a:solidFill>
            <a:schemeClr val="bg1"/>
          </a:solidFill>
        </p:grpSpPr>
        <p:sp>
          <p:nvSpPr>
            <p:cNvPr id="5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grp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grpFill/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grpFill/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6" name="组合 7"/>
          <p:cNvGrpSpPr/>
          <p:nvPr/>
        </p:nvGrpSpPr>
        <p:grpSpPr>
          <a:xfrm>
            <a:off x="4271517" y="3579862"/>
            <a:ext cx="1029163" cy="1085656"/>
            <a:chOff x="2437" y="2032"/>
            <a:chExt cx="1244" cy="1264"/>
          </a:xfrm>
          <a:solidFill>
            <a:schemeClr val="bg1"/>
          </a:solidFill>
        </p:grpSpPr>
        <p:sp>
          <p:nvSpPr>
            <p:cNvPr id="5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grp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grpFill/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grpFill/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0" name="组合 7"/>
          <p:cNvGrpSpPr/>
          <p:nvPr/>
        </p:nvGrpSpPr>
        <p:grpSpPr>
          <a:xfrm>
            <a:off x="6711189" y="3579862"/>
            <a:ext cx="1029163" cy="1085656"/>
            <a:chOff x="2437" y="2032"/>
            <a:chExt cx="1244" cy="1264"/>
          </a:xfrm>
          <a:solidFill>
            <a:schemeClr val="bg1"/>
          </a:solidFill>
        </p:grpSpPr>
        <p:sp>
          <p:nvSpPr>
            <p:cNvPr id="6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grp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grpFill/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grpFill/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4" name="文本框 64"/>
          <p:cNvSpPr txBox="1"/>
          <p:nvPr/>
        </p:nvSpPr>
        <p:spPr>
          <a:xfrm>
            <a:off x="646013" y="3580606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魏</a:t>
            </a:r>
            <a:endParaRPr lang="en-US" altLang="zh-CN" sz="6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859139" y="3580606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搜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64"/>
          <p:cNvSpPr txBox="1"/>
          <p:nvPr/>
        </p:nvSpPr>
        <p:spPr>
          <a:xfrm>
            <a:off x="3050089" y="3580606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蚯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64"/>
          <p:cNvSpPr txBox="1"/>
          <p:nvPr/>
        </p:nvSpPr>
        <p:spPr>
          <a:xfrm>
            <a:off x="4258986" y="3580606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蚓</a:t>
            </a:r>
          </a:p>
        </p:txBody>
      </p:sp>
      <p:sp>
        <p:nvSpPr>
          <p:cNvPr id="68" name="文本框 64"/>
          <p:cNvSpPr txBox="1"/>
          <p:nvPr/>
        </p:nvSpPr>
        <p:spPr>
          <a:xfrm>
            <a:off x="6713805" y="3580606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阶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组合 7"/>
          <p:cNvGrpSpPr/>
          <p:nvPr/>
        </p:nvGrpSpPr>
        <p:grpSpPr>
          <a:xfrm>
            <a:off x="1128386" y="1847147"/>
            <a:ext cx="1029163" cy="1085656"/>
            <a:chOff x="2437" y="2032"/>
            <a:chExt cx="1244" cy="1264"/>
          </a:xfrm>
          <a:solidFill>
            <a:schemeClr val="bg1"/>
          </a:solidFill>
        </p:grpSpPr>
        <p:sp>
          <p:nvSpPr>
            <p:cNvPr id="7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grp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grpFill/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grpFill/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3" name="文本框 64"/>
          <p:cNvSpPr txBox="1"/>
          <p:nvPr/>
        </p:nvSpPr>
        <p:spPr>
          <a:xfrm>
            <a:off x="1167892" y="1837322"/>
            <a:ext cx="1040515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域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63467" y="3092313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GB Pinyinok-B" pitchFamily="2" charset="-122"/>
                <a:cs typeface="汉语拼音" panose="020B0604020202020204" pitchFamily="34" charset="0"/>
              </a:rPr>
              <a:t>wèi</a:t>
            </a:r>
            <a:endParaRPr lang="zh-CN" altLang="en-US" sz="3000" b="1" dirty="0">
              <a:solidFill>
                <a:srgbClr val="FF0000"/>
              </a:solidFill>
              <a:latin typeface="汉语拼音" panose="020B0604020202020204" pitchFamily="34" charset="0"/>
              <a:ea typeface="GB Pinyinok-B" pitchFamily="2" charset="-122"/>
              <a:cs typeface="汉语拼音" panose="020B0604020202020204" pitchFamily="34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952796" y="3092313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GB Pinyinok-B" pitchFamily="2" charset="-122"/>
                <a:cs typeface="汉语拼音" panose="020B0604020202020204" pitchFamily="34" charset="0"/>
              </a:rPr>
              <a:t>sōu</a:t>
            </a:r>
            <a:endParaRPr lang="zh-CN" altLang="en-US" sz="3000" b="1" dirty="0">
              <a:solidFill>
                <a:srgbClr val="FF0000"/>
              </a:solidFill>
              <a:latin typeface="汉语拼音" panose="020B0604020202020204" pitchFamily="34" charset="0"/>
              <a:ea typeface="GB Pinyinok-B" pitchFamily="2" charset="-122"/>
              <a:cs typeface="汉语拼音" panose="020B0604020202020204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3104924" y="3092313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GB Pinyinok-B" pitchFamily="2" charset="-122"/>
                <a:cs typeface="汉语拼音" panose="020B0604020202020204" pitchFamily="34" charset="0"/>
              </a:rPr>
              <a:t>qiū</a:t>
            </a:r>
            <a:endParaRPr lang="zh-CN" altLang="en-US" sz="3000" b="1" dirty="0">
              <a:solidFill>
                <a:srgbClr val="FF0000"/>
              </a:solidFill>
              <a:latin typeface="汉语拼音" panose="020B0604020202020204" pitchFamily="34" charset="0"/>
              <a:ea typeface="GB Pinyinok-B" pitchFamily="2" charset="-122"/>
              <a:cs typeface="汉语拼音" panose="020B060402020202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75026" y="3092313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GB Pinyinok-B" pitchFamily="2" charset="-122"/>
                <a:cs typeface="汉语拼音" panose="020B0604020202020204" pitchFamily="34" charset="0"/>
              </a:rPr>
              <a:t>yǐn</a:t>
            </a:r>
            <a:endParaRPr lang="zh-CN" altLang="en-US" sz="3000" b="1" dirty="0">
              <a:solidFill>
                <a:srgbClr val="FF0000"/>
              </a:solidFill>
              <a:latin typeface="汉语拼音" panose="020B0604020202020204" pitchFamily="34" charset="0"/>
              <a:ea typeface="GB Pinyinok-B" pitchFamily="2" charset="-122"/>
              <a:cs typeface="汉语拼音" panose="020B0604020202020204" pitchFamily="34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830297" y="3092313"/>
            <a:ext cx="75543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GB Pinyinok-B" pitchFamily="2" charset="-122"/>
                <a:cs typeface="汉语拼音" panose="020B0604020202020204" pitchFamily="34" charset="0"/>
              </a:rPr>
              <a:t>jiē</a:t>
            </a:r>
            <a:endParaRPr lang="zh-CN" altLang="en-US" sz="3000" b="1" dirty="0">
              <a:solidFill>
                <a:srgbClr val="FF0000"/>
              </a:solidFill>
              <a:latin typeface="汉语拼音" panose="020B0604020202020204" pitchFamily="34" charset="0"/>
              <a:ea typeface="GB Pinyinok-B" pitchFamily="2" charset="-122"/>
              <a:cs typeface="汉语拼音" panose="020B0604020202020204" pitchFamily="34" charset="0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308563" y="1275606"/>
            <a:ext cx="66458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GB Pinyinok-B" pitchFamily="2" charset="-122"/>
                <a:cs typeface="汉语拼音" panose="020B0604020202020204" pitchFamily="34" charset="0"/>
              </a:rPr>
              <a:t>yù</a:t>
            </a:r>
            <a:endParaRPr lang="zh-CN" altLang="en-US" sz="3000" b="1" dirty="0">
              <a:solidFill>
                <a:srgbClr val="FF0000"/>
              </a:solidFill>
              <a:latin typeface="汉语拼音" panose="020B0604020202020204" pitchFamily="34" charset="0"/>
              <a:ea typeface="GB Pinyinok-B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79" name="组合 7"/>
          <p:cNvGrpSpPr/>
          <p:nvPr/>
        </p:nvGrpSpPr>
        <p:grpSpPr>
          <a:xfrm>
            <a:off x="5559061" y="3563355"/>
            <a:ext cx="1029163" cy="1085656"/>
            <a:chOff x="2437" y="2032"/>
            <a:chExt cx="1244" cy="1264"/>
          </a:xfrm>
          <a:solidFill>
            <a:schemeClr val="bg1"/>
          </a:solidFill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grp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grpFill/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grpFill/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3" name="文本框 64"/>
          <p:cNvSpPr txBox="1"/>
          <p:nvPr/>
        </p:nvSpPr>
        <p:spPr>
          <a:xfrm>
            <a:off x="5561677" y="3564099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版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678169" y="3075806"/>
            <a:ext cx="910882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solidFill>
                  <a:srgbClr val="FF0000"/>
                </a:solidFill>
                <a:latin typeface="汉语拼音" panose="020B0604020202020204" pitchFamily="34" charset="0"/>
                <a:ea typeface="GB Pinyinok-B" pitchFamily="2" charset="-122"/>
                <a:cs typeface="汉语拼音" panose="020B0604020202020204" pitchFamily="34" charset="0"/>
              </a:rPr>
              <a:t>bǎn</a:t>
            </a:r>
            <a:endParaRPr lang="zh-CN" altLang="en-US" sz="3000" b="1" dirty="0">
              <a:solidFill>
                <a:srgbClr val="FF0000"/>
              </a:solidFill>
              <a:latin typeface="汉语拼音" panose="020B0604020202020204" pitchFamily="34" charset="0"/>
              <a:ea typeface="GB Pinyinok-B" pitchFamily="2" charset="-122"/>
              <a:cs typeface="汉语拼音" panose="020B0604020202020204" pitchFamily="34" charset="0"/>
            </a:endParaRPr>
          </a:p>
        </p:txBody>
      </p:sp>
      <p:sp>
        <p:nvSpPr>
          <p:cNvPr id="86" name="TextBox 124"/>
          <p:cNvSpPr txBox="1"/>
          <p:nvPr/>
        </p:nvSpPr>
        <p:spPr>
          <a:xfrm>
            <a:off x="2695074" y="341243"/>
            <a:ext cx="5765358" cy="6463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本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课的会写字，你都会写吗？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36895" y="898898"/>
            <a:ext cx="8928992" cy="3987812"/>
          </a:xfrm>
          <a:prstGeom prst="rect">
            <a:avLst/>
          </a:prstGeom>
          <a:noFill/>
          <a:ln w="9525" cap="flat" cmpd="sng" algn="ctr">
            <a:solidFill>
              <a:srgbClr val="660033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508999" y="587454"/>
            <a:ext cx="2231577" cy="621459"/>
            <a:chOff x="395536" y="915566"/>
            <a:chExt cx="2231577" cy="621459"/>
          </a:xfrm>
        </p:grpSpPr>
        <p:sp>
          <p:nvSpPr>
            <p:cNvPr id="89" name="椭圆 88"/>
            <p:cNvSpPr/>
            <p:nvPr/>
          </p:nvSpPr>
          <p:spPr>
            <a:xfrm>
              <a:off x="395536" y="915566"/>
              <a:ext cx="2231577" cy="621459"/>
            </a:xfrm>
            <a:prstGeom prst="ellipse">
              <a:avLst/>
            </a:prstGeom>
            <a:solidFill>
              <a:srgbClr val="FFBF53">
                <a:lumMod val="40000"/>
                <a:lumOff val="60000"/>
              </a:srgbClr>
            </a:solidFill>
            <a:ln w="9525" cap="flat" cmpd="sng" algn="ctr">
              <a:solidFill>
                <a:srgbClr val="660066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683568" y="987574"/>
              <a:ext cx="1609767" cy="472337"/>
              <a:chOff x="760801" y="933520"/>
              <a:chExt cx="1609767" cy="472337"/>
            </a:xfrm>
          </p:grpSpPr>
          <p:grpSp>
            <p:nvGrpSpPr>
              <p:cNvPr id="91" name="组合 90"/>
              <p:cNvGrpSpPr/>
              <p:nvPr/>
            </p:nvGrpSpPr>
            <p:grpSpPr>
              <a:xfrm>
                <a:off x="760801" y="953665"/>
                <a:ext cx="1159241" cy="438582"/>
                <a:chOff x="467544" y="1510576"/>
                <a:chExt cx="1159241" cy="438582"/>
              </a:xfrm>
            </p:grpSpPr>
            <p:sp>
              <p:nvSpPr>
                <p:cNvPr id="93" name="TextBox 11">
                  <a:hlinkClick r:id="rId2" action="ppaction://hlinkfile"/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5294" y="1510576"/>
                  <a:ext cx="1121491" cy="4385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6858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学写字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154766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>
                  <a:off x="46754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</p:grpSp>
          <p:pic>
            <p:nvPicPr>
              <p:cNvPr id="92" name="图片 9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057708">
                <a:off x="2035434" y="933520"/>
                <a:ext cx="335134" cy="472337"/>
              </a:xfrm>
              <a:prstGeom prst="rect">
                <a:avLst/>
              </a:prstGeom>
            </p:spPr>
          </p:pic>
        </p:grpSp>
      </p:grpSp>
      <p:pic>
        <p:nvPicPr>
          <p:cNvPr id="100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694" y="2929304"/>
            <a:ext cx="336912" cy="33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4167" y="2918389"/>
            <a:ext cx="336912" cy="33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056" y="2922234"/>
            <a:ext cx="336912" cy="33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831" y="2918390"/>
            <a:ext cx="336912" cy="33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8242" y="2953874"/>
            <a:ext cx="336912" cy="33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534" y="4665478"/>
            <a:ext cx="336912" cy="33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310" y="4681952"/>
            <a:ext cx="336912" cy="33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2" descr="C:\Users\zhangye\Desktop\点击.png">
            <a:hlinkClick r:id="rId12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073" y="4665445"/>
            <a:ext cx="336912" cy="33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2" descr="C:\Users\zhangye\Desktop\点击.png">
            <a:hlinkClick r:id="rId13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970" y="4660002"/>
            <a:ext cx="336912" cy="33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2" descr="C:\Users\zhangye\Desktop\点击.png">
            <a:hlinkClick r:id="rId1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600" y="4665445"/>
            <a:ext cx="336912" cy="33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2" descr="C:\Users\zhangye\Desktop\点击.png">
            <a:hlinkClick r:id="rId15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113" y="4656447"/>
            <a:ext cx="336912" cy="33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2" descr="C:\Users\zhangye\Desktop\点击.png">
            <a:hlinkClick r:id="rId16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543" y="2929304"/>
            <a:ext cx="336912" cy="33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761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36" grpId="0"/>
      <p:bldP spid="36" grpId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8" grpId="1"/>
      <p:bldP spid="84" grpId="0"/>
      <p:bldP spid="84" grpId="1"/>
      <p:bldP spid="85" grpId="0"/>
      <p:bldP spid="8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543299"/>
              </p:ext>
            </p:extLst>
          </p:nvPr>
        </p:nvGraphicFramePr>
        <p:xfrm>
          <a:off x="2087400" y="2224908"/>
          <a:ext cx="1836528" cy="1787002"/>
        </p:xfrm>
        <a:graphic>
          <a:graphicData uri="http://schemas.openxmlformats.org/drawingml/2006/table">
            <a:tbl>
              <a:tblPr/>
              <a:tblGrid>
                <a:gridCol w="9182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1826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1070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762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215379" y="2067694"/>
            <a:ext cx="1420517" cy="19928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5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搜</a:t>
            </a:r>
            <a:endParaRPr lang="zh-CN" altLang="en-US" sz="10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499324" y="1283336"/>
            <a:ext cx="1136572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sōu</a:t>
            </a:r>
            <a:endParaRPr lang="en-US" altLang="zh-CN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 rot="21360000">
            <a:off x="2892399" y="2441620"/>
            <a:ext cx="873834" cy="1423664"/>
          </a:xfrm>
          <a:prstGeom prst="rect">
            <a:avLst/>
          </a:prstGeom>
          <a:noFill/>
          <a:ln w="34925">
            <a:solidFill>
              <a:srgbClr val="E4FDC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99993" y="1589011"/>
            <a:ext cx="2520279" cy="1315720"/>
          </a:xfrm>
          <a:prstGeom prst="borderCallout2">
            <a:avLst>
              <a:gd name="adj1" fmla="val 18750"/>
              <a:gd name="adj2" fmla="val 213"/>
              <a:gd name="adj3" fmla="val 18750"/>
              <a:gd name="adj4" fmla="val -16667"/>
              <a:gd name="adj5" fmla="val 61412"/>
              <a:gd name="adj6" fmla="val -30541"/>
            </a:avLst>
          </a:prstGeom>
          <a:solidFill>
            <a:srgbClr val="E4FDC3"/>
          </a:solidFill>
          <a:ln w="6350">
            <a:solidFill>
              <a:srgbClr val="B2C88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注意笔顺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，上下部分要匀称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11">
            <a:extLst>
              <a:ext uri="{FF2B5EF4-FFF2-40B4-BE49-F238E27FC236}">
                <a16:creationId xmlns="" xmlns:a16="http://schemas.microsoft.com/office/drawing/2014/main" id="{8FE0BFC7-B61D-5A47-A831-C6B4E031A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2227" y="411510"/>
            <a:ext cx="397505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41E85033-E8C0-9343-9B46-5C9FD264E333}"/>
              </a:ext>
            </a:extLst>
          </p:cNvPr>
          <p:cNvGrpSpPr/>
          <p:nvPr/>
        </p:nvGrpSpPr>
        <p:grpSpPr>
          <a:xfrm>
            <a:off x="2742782" y="484535"/>
            <a:ext cx="456833" cy="456366"/>
            <a:chOff x="631825" y="5181600"/>
            <a:chExt cx="1554163" cy="1552575"/>
          </a:xfrm>
        </p:grpSpPr>
        <p:sp>
          <p:nvSpPr>
            <p:cNvPr id="10" name="Oval 10">
              <a:extLst>
                <a:ext uri="{FF2B5EF4-FFF2-40B4-BE49-F238E27FC236}">
                  <a16:creationId xmlns="" xmlns:a16="http://schemas.microsoft.com/office/drawing/2014/main" id="{9B30D802-19E3-6A45-9C32-26CEF49CCC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1">
              <a:extLst>
                <a:ext uri="{FF2B5EF4-FFF2-40B4-BE49-F238E27FC236}">
                  <a16:creationId xmlns="" xmlns:a16="http://schemas.microsoft.com/office/drawing/2014/main" id="{42765D81-EE69-414F-B4DF-F1CB5278348F}"/>
                </a:ext>
              </a:extLst>
            </p:cNvPr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2">
              <a:extLst>
                <a:ext uri="{FF2B5EF4-FFF2-40B4-BE49-F238E27FC236}">
                  <a16:creationId xmlns="" xmlns:a16="http://schemas.microsoft.com/office/drawing/2014/main" id="{48DDAF00-5010-4D4D-814D-604C701FE49E}"/>
                </a:ext>
              </a:extLst>
            </p:cNvPr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3">
              <a:extLst>
                <a:ext uri="{FF2B5EF4-FFF2-40B4-BE49-F238E27FC236}">
                  <a16:creationId xmlns="" xmlns:a16="http://schemas.microsoft.com/office/drawing/2014/main" id="{0A106DC2-2737-3C4D-BD9B-250E930A2313}"/>
                </a:ext>
              </a:extLst>
            </p:cNvPr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4">
              <a:extLst>
                <a:ext uri="{FF2B5EF4-FFF2-40B4-BE49-F238E27FC236}">
                  <a16:creationId xmlns="" xmlns:a16="http://schemas.microsoft.com/office/drawing/2014/main" id="{9535B714-72F2-AD42-AE7C-F16244161E45}"/>
                </a:ext>
              </a:extLst>
            </p:cNvPr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5">
              <a:extLst>
                <a:ext uri="{FF2B5EF4-FFF2-40B4-BE49-F238E27FC236}">
                  <a16:creationId xmlns="" xmlns:a16="http://schemas.microsoft.com/office/drawing/2014/main" id="{751FB210-F2D6-F346-901C-C4551F6FD566}"/>
                </a:ext>
              </a:extLst>
            </p:cNvPr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Rectangle 16">
              <a:extLst>
                <a:ext uri="{FF2B5EF4-FFF2-40B4-BE49-F238E27FC236}">
                  <a16:creationId xmlns="" xmlns:a16="http://schemas.microsoft.com/office/drawing/2014/main" id="{49906E3E-7773-C04F-934C-BDF75303F7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17">
              <a:extLst>
                <a:ext uri="{FF2B5EF4-FFF2-40B4-BE49-F238E27FC236}">
                  <a16:creationId xmlns="" xmlns:a16="http://schemas.microsoft.com/office/drawing/2014/main" id="{39E4B783-960D-F045-8C54-54A7530F99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Rectangle 18">
              <a:extLst>
                <a:ext uri="{FF2B5EF4-FFF2-40B4-BE49-F238E27FC236}">
                  <a16:creationId xmlns="" xmlns:a16="http://schemas.microsoft.com/office/drawing/2014/main" id="{04E61CE1-192F-B641-8C2D-A0F725180C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Rectangle 19">
              <a:extLst>
                <a:ext uri="{FF2B5EF4-FFF2-40B4-BE49-F238E27FC236}">
                  <a16:creationId xmlns="" xmlns:a16="http://schemas.microsoft.com/office/drawing/2014/main" id="{406042AE-8660-B044-83C3-34306D8F40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="" xmlns:a16="http://schemas.microsoft.com/office/drawing/2014/main" id="{1EA32813-1F5F-6B4A-93EC-26B9AC8AE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Rectangle 21">
              <a:extLst>
                <a:ext uri="{FF2B5EF4-FFF2-40B4-BE49-F238E27FC236}">
                  <a16:creationId xmlns="" xmlns:a16="http://schemas.microsoft.com/office/drawing/2014/main" id="{8153D62C-B881-1744-921F-61870E7E3C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22">
              <a:extLst>
                <a:ext uri="{FF2B5EF4-FFF2-40B4-BE49-F238E27FC236}">
                  <a16:creationId xmlns="" xmlns:a16="http://schemas.microsoft.com/office/drawing/2014/main" id="{E10DA7BB-C4F6-1F45-A5E3-74D772C8C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23">
              <a:extLst>
                <a:ext uri="{FF2B5EF4-FFF2-40B4-BE49-F238E27FC236}">
                  <a16:creationId xmlns="" xmlns:a16="http://schemas.microsoft.com/office/drawing/2014/main" id="{A86D8FA8-1228-8B47-B415-B4B1FC786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24">
              <a:extLst>
                <a:ext uri="{FF2B5EF4-FFF2-40B4-BE49-F238E27FC236}">
                  <a16:creationId xmlns="" xmlns:a16="http://schemas.microsoft.com/office/drawing/2014/main" id="{82289460-1D79-2C42-9F11-F67B2A786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5">
              <a:extLst>
                <a:ext uri="{FF2B5EF4-FFF2-40B4-BE49-F238E27FC236}">
                  <a16:creationId xmlns="" xmlns:a16="http://schemas.microsoft.com/office/drawing/2014/main" id="{4024BD79-9059-B944-AE8F-80B3518DB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6">
              <a:extLst>
                <a:ext uri="{FF2B5EF4-FFF2-40B4-BE49-F238E27FC236}">
                  <a16:creationId xmlns="" xmlns:a16="http://schemas.microsoft.com/office/drawing/2014/main" id="{8B49C1D7-1F25-264C-8A43-A8128C0EE4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7">
              <a:extLst>
                <a:ext uri="{FF2B5EF4-FFF2-40B4-BE49-F238E27FC236}">
                  <a16:creationId xmlns="" xmlns:a16="http://schemas.microsoft.com/office/drawing/2014/main" id="{782FD89F-DF09-7943-A17D-A8E3D35F83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8">
              <a:extLst>
                <a:ext uri="{FF2B5EF4-FFF2-40B4-BE49-F238E27FC236}">
                  <a16:creationId xmlns="" xmlns:a16="http://schemas.microsoft.com/office/drawing/2014/main" id="{C2D2BE2B-1EC7-064B-A229-9BB045DA19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Rectangle 29">
              <a:extLst>
                <a:ext uri="{FF2B5EF4-FFF2-40B4-BE49-F238E27FC236}">
                  <a16:creationId xmlns="" xmlns:a16="http://schemas.microsoft.com/office/drawing/2014/main" id="{A3D0AA8D-C0D2-5245-BC02-391AEF43C5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30">
              <a:extLst>
                <a:ext uri="{FF2B5EF4-FFF2-40B4-BE49-F238E27FC236}">
                  <a16:creationId xmlns="" xmlns:a16="http://schemas.microsoft.com/office/drawing/2014/main" id="{618D25E3-9D00-1342-B38A-07863043BB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31">
              <a:extLst>
                <a:ext uri="{FF2B5EF4-FFF2-40B4-BE49-F238E27FC236}">
                  <a16:creationId xmlns="" xmlns:a16="http://schemas.microsoft.com/office/drawing/2014/main" id="{3F94CBDD-CE78-174C-851C-99DCA3FE9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32">
              <a:extLst>
                <a:ext uri="{FF2B5EF4-FFF2-40B4-BE49-F238E27FC236}">
                  <a16:creationId xmlns="" xmlns:a16="http://schemas.microsoft.com/office/drawing/2014/main" id="{BFA21128-5DC5-0F49-A229-E265A09713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33">
              <a:extLst>
                <a:ext uri="{FF2B5EF4-FFF2-40B4-BE49-F238E27FC236}">
                  <a16:creationId xmlns="" xmlns:a16="http://schemas.microsoft.com/office/drawing/2014/main" id="{E895F796-DD04-A94A-BA15-3244291E7E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34">
              <a:extLst>
                <a:ext uri="{FF2B5EF4-FFF2-40B4-BE49-F238E27FC236}">
                  <a16:creationId xmlns="" xmlns:a16="http://schemas.microsoft.com/office/drawing/2014/main" id="{297390B9-9FE5-094B-BCC8-0507677D52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35">
              <a:extLst>
                <a:ext uri="{FF2B5EF4-FFF2-40B4-BE49-F238E27FC236}">
                  <a16:creationId xmlns="" xmlns:a16="http://schemas.microsoft.com/office/drawing/2014/main" id="{F61888FE-0143-5649-AE95-CE63A593AA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6">
              <a:extLst>
                <a:ext uri="{FF2B5EF4-FFF2-40B4-BE49-F238E27FC236}">
                  <a16:creationId xmlns="" xmlns:a16="http://schemas.microsoft.com/office/drawing/2014/main" id="{A0A523CB-76FB-7143-98D2-341378AE6C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7">
              <a:extLst>
                <a:ext uri="{FF2B5EF4-FFF2-40B4-BE49-F238E27FC236}">
                  <a16:creationId xmlns="" xmlns:a16="http://schemas.microsoft.com/office/drawing/2014/main" id="{81D96A4B-12B1-9346-AD78-6B47016748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8">
              <a:extLst>
                <a:ext uri="{FF2B5EF4-FFF2-40B4-BE49-F238E27FC236}">
                  <a16:creationId xmlns="" xmlns:a16="http://schemas.microsoft.com/office/drawing/2014/main" id="{A84FE305-594D-A541-816F-D7D6A91B91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9">
              <a:extLst>
                <a:ext uri="{FF2B5EF4-FFF2-40B4-BE49-F238E27FC236}">
                  <a16:creationId xmlns="" xmlns:a16="http://schemas.microsoft.com/office/drawing/2014/main" id="{2D42DD71-FF50-CA41-991F-40BA09C867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40">
              <a:extLst>
                <a:ext uri="{FF2B5EF4-FFF2-40B4-BE49-F238E27FC236}">
                  <a16:creationId xmlns="" xmlns:a16="http://schemas.microsoft.com/office/drawing/2014/main" id="{C057316A-2842-EA49-AE84-97C616769143}"/>
                </a:ext>
              </a:extLst>
            </p:cNvPr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41">
              <a:extLst>
                <a:ext uri="{FF2B5EF4-FFF2-40B4-BE49-F238E27FC236}">
                  <a16:creationId xmlns="" xmlns:a16="http://schemas.microsoft.com/office/drawing/2014/main" id="{B3745C81-0F3C-574B-B1EE-BC6F8661A403}"/>
                </a:ext>
              </a:extLst>
            </p:cNvPr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4675760" y="3352244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左窄右宽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15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ldLvl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2"/>
          <p:cNvGraphicFramePr>
            <a:graphicFrameLocks noGrp="1"/>
          </p:cNvGraphicFramePr>
          <p:nvPr>
            <p:extLst/>
          </p:nvPr>
        </p:nvGraphicFramePr>
        <p:xfrm>
          <a:off x="1131894" y="2679952"/>
          <a:ext cx="2160240" cy="2088232"/>
        </p:xfrm>
        <a:graphic>
          <a:graphicData uri="http://schemas.openxmlformats.org/drawingml/2006/table">
            <a:tbl>
              <a:tblPr/>
              <a:tblGrid>
                <a:gridCol w="10801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6421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240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extBox 24"/>
          <p:cNvSpPr txBox="1"/>
          <p:nvPr/>
        </p:nvSpPr>
        <p:spPr>
          <a:xfrm>
            <a:off x="1539509" y="1795195"/>
            <a:ext cx="1793773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 err="1">
                <a:solidFill>
                  <a:prstClr val="black"/>
                </a:solidFill>
                <a:latin typeface="汉语拼音" pitchFamily="34" charset="0"/>
                <a:ea typeface="GB Pinyinok-B" pitchFamily="2" charset="-122"/>
                <a:cs typeface="汉语拼音" pitchFamily="34" charset="0"/>
              </a:rPr>
              <a:t>wèi</a:t>
            </a:r>
            <a:r>
              <a:rPr lang="en-US" altLang="zh-CN" sz="6000" dirty="0">
                <a:solidFill>
                  <a:prstClr val="black"/>
                </a:solidFill>
                <a:latin typeface="汉语拼音" pitchFamily="34" charset="0"/>
                <a:ea typeface="GB Pinyinok-B" pitchFamily="2" charset="-122"/>
                <a:cs typeface="汉语拼音" pitchFamily="34" charset="0"/>
              </a:rPr>
              <a:t> </a:t>
            </a:r>
            <a:endParaRPr lang="zh-CN" altLang="en-US" sz="6000" dirty="0">
              <a:solidFill>
                <a:prstClr val="black"/>
              </a:solidFill>
              <a:latin typeface="汉语拼音" pitchFamily="34" charset="0"/>
              <a:ea typeface="GB Pinyinok-B" pitchFamily="2" charset="-122"/>
              <a:cs typeface="汉语拼音" pitchFamily="34" charset="0"/>
            </a:endParaRPr>
          </a:p>
        </p:txBody>
      </p:sp>
      <p:sp>
        <p:nvSpPr>
          <p:cNvPr id="75" name="线形标注 2 74"/>
          <p:cNvSpPr/>
          <p:nvPr/>
        </p:nvSpPr>
        <p:spPr>
          <a:xfrm>
            <a:off x="251520" y="513512"/>
            <a:ext cx="3744416" cy="1194142"/>
          </a:xfrm>
          <a:prstGeom prst="borderCallout2">
            <a:avLst>
              <a:gd name="adj1" fmla="val 98151"/>
              <a:gd name="adj2" fmla="val 87769"/>
              <a:gd name="adj3" fmla="val 168863"/>
              <a:gd name="adj4" fmla="val 87809"/>
              <a:gd name="adj5" fmla="val 286809"/>
              <a:gd name="adj6" fmla="val 69590"/>
            </a:avLst>
          </a:prstGeom>
          <a:solidFill>
            <a:srgbClr val="E4FDC3"/>
          </a:solidFill>
          <a:ln>
            <a:solidFill>
              <a:srgbClr val="E4FDC3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左右</a:t>
            </a:r>
            <a:r>
              <a:rPr lang="zh-CN" altLang="en-US" sz="28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等宽，“女”要避让，不要漏写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“厶”。</a:t>
            </a:r>
            <a:endParaRPr lang="zh-CN" altLang="en-US" sz="28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0" name="TextBox 23"/>
          <p:cNvSpPr txBox="1"/>
          <p:nvPr/>
        </p:nvSpPr>
        <p:spPr>
          <a:xfrm>
            <a:off x="1136539" y="2272536"/>
            <a:ext cx="1420517" cy="253146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魏</a:t>
            </a:r>
            <a:endParaRPr lang="zh-CN" altLang="en-US" sz="1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Group 12"/>
          <p:cNvGraphicFramePr>
            <a:graphicFrameLocks noGrp="1"/>
          </p:cNvGraphicFramePr>
          <p:nvPr>
            <p:extLst/>
          </p:nvPr>
        </p:nvGraphicFramePr>
        <p:xfrm>
          <a:off x="5322940" y="2679952"/>
          <a:ext cx="2160240" cy="2088232"/>
        </p:xfrm>
        <a:graphic>
          <a:graphicData uri="http://schemas.openxmlformats.org/drawingml/2006/table">
            <a:tbl>
              <a:tblPr/>
              <a:tblGrid>
                <a:gridCol w="10801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6421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240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Box 24"/>
          <p:cNvSpPr txBox="1"/>
          <p:nvPr/>
        </p:nvSpPr>
        <p:spPr>
          <a:xfrm>
            <a:off x="5851215" y="1687373"/>
            <a:ext cx="1793773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 err="1">
                <a:solidFill>
                  <a:prstClr val="black"/>
                </a:solidFill>
                <a:latin typeface="汉语拼音" pitchFamily="34" charset="0"/>
                <a:ea typeface="GB Pinyinok-B" pitchFamily="2" charset="-122"/>
                <a:cs typeface="汉语拼音" pitchFamily="34" charset="0"/>
              </a:rPr>
              <a:t>yù</a:t>
            </a:r>
            <a:r>
              <a:rPr lang="en-US" altLang="zh-CN" sz="6000" dirty="0">
                <a:solidFill>
                  <a:prstClr val="black"/>
                </a:solidFill>
                <a:latin typeface="汉语拼音" pitchFamily="34" charset="0"/>
                <a:ea typeface="GB Pinyinok-B" pitchFamily="2" charset="-122"/>
                <a:cs typeface="汉语拼音" pitchFamily="34" charset="0"/>
              </a:rPr>
              <a:t> </a:t>
            </a:r>
            <a:endParaRPr lang="zh-CN" altLang="en-US" sz="6000" dirty="0">
              <a:solidFill>
                <a:prstClr val="black"/>
              </a:solidFill>
              <a:latin typeface="汉语拼音" pitchFamily="34" charset="0"/>
              <a:ea typeface="GB Pinyinok-B" pitchFamily="2" charset="-122"/>
              <a:cs typeface="汉语拼音" pitchFamily="34" charset="0"/>
            </a:endParaRPr>
          </a:p>
        </p:txBody>
      </p:sp>
      <p:sp>
        <p:nvSpPr>
          <p:cNvPr id="8" name="线形标注 2 7"/>
          <p:cNvSpPr/>
          <p:nvPr/>
        </p:nvSpPr>
        <p:spPr>
          <a:xfrm>
            <a:off x="4503205" y="513512"/>
            <a:ext cx="4248472" cy="1194142"/>
          </a:xfrm>
          <a:prstGeom prst="borderCallout2">
            <a:avLst>
              <a:gd name="adj1" fmla="val 103227"/>
              <a:gd name="adj2" fmla="val 24924"/>
              <a:gd name="adj3" fmla="val 145921"/>
              <a:gd name="adj4" fmla="val 14087"/>
              <a:gd name="adj5" fmla="val 254104"/>
              <a:gd name="adj6" fmla="val 55283"/>
            </a:avLst>
          </a:prstGeom>
          <a:solidFill>
            <a:srgbClr val="E4FDC3"/>
          </a:solidFill>
          <a:ln>
            <a:solidFill>
              <a:srgbClr val="E4FDC3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左窄右宽，斜钩要舒展，不要漏写“丿”。</a:t>
            </a:r>
            <a:endParaRPr lang="zh-CN" altLang="en-US" sz="28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TextBox 23"/>
          <p:cNvSpPr txBox="1"/>
          <p:nvPr/>
        </p:nvSpPr>
        <p:spPr>
          <a:xfrm>
            <a:off x="5327585" y="2272536"/>
            <a:ext cx="1420517" cy="253146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域</a:t>
            </a:r>
            <a:endParaRPr lang="zh-CN" altLang="en-US" sz="1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 rot="21176996">
            <a:off x="2248285" y="3399203"/>
            <a:ext cx="95731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厶</a:t>
            </a:r>
            <a:endParaRPr lang="zh-CN" altLang="en-US" sz="3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 rot="646995">
            <a:off x="6240232" y="3114321"/>
            <a:ext cx="131799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丿</a:t>
            </a:r>
            <a:endParaRPr lang="zh-CN" altLang="en-US" sz="5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481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8" grpId="0" animBg="1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2"/>
          <p:cNvGraphicFramePr>
            <a:graphicFrameLocks noGrp="1"/>
          </p:cNvGraphicFramePr>
          <p:nvPr>
            <p:extLst/>
          </p:nvPr>
        </p:nvGraphicFramePr>
        <p:xfrm>
          <a:off x="1131894" y="2679952"/>
          <a:ext cx="2160240" cy="2088232"/>
        </p:xfrm>
        <a:graphic>
          <a:graphicData uri="http://schemas.openxmlformats.org/drawingml/2006/table">
            <a:tbl>
              <a:tblPr/>
              <a:tblGrid>
                <a:gridCol w="10801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6421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240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extBox 24"/>
          <p:cNvSpPr txBox="1"/>
          <p:nvPr/>
        </p:nvSpPr>
        <p:spPr>
          <a:xfrm>
            <a:off x="1698107" y="1723187"/>
            <a:ext cx="1793773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 err="1" smtClean="0">
                <a:solidFill>
                  <a:prstClr val="black"/>
                </a:solidFill>
                <a:latin typeface="汉语拼音" pitchFamily="34" charset="0"/>
                <a:ea typeface="GB Pinyinok-B" pitchFamily="2" charset="-122"/>
                <a:cs typeface="汉语拼音" pitchFamily="34" charset="0"/>
              </a:rPr>
              <a:t>pǔ</a:t>
            </a:r>
            <a:r>
              <a:rPr lang="en-US" altLang="zh-CN" sz="6000" dirty="0" smtClean="0">
                <a:solidFill>
                  <a:prstClr val="black"/>
                </a:solidFill>
                <a:latin typeface="汉语拼音" pitchFamily="34" charset="0"/>
                <a:ea typeface="GB Pinyinok-B" pitchFamily="2" charset="-122"/>
                <a:cs typeface="汉语拼音" pitchFamily="34" charset="0"/>
              </a:rPr>
              <a:t> </a:t>
            </a:r>
            <a:endParaRPr lang="zh-CN" altLang="en-US" sz="6000" dirty="0">
              <a:solidFill>
                <a:prstClr val="black"/>
              </a:solidFill>
              <a:latin typeface="汉语拼音" pitchFamily="34" charset="0"/>
              <a:ea typeface="GB Pinyinok-B" pitchFamily="2" charset="-122"/>
              <a:cs typeface="汉语拼音" pitchFamily="34" charset="0"/>
            </a:endParaRPr>
          </a:p>
        </p:txBody>
      </p:sp>
      <p:sp>
        <p:nvSpPr>
          <p:cNvPr id="75" name="线形标注 2 74"/>
          <p:cNvSpPr/>
          <p:nvPr/>
        </p:nvSpPr>
        <p:spPr>
          <a:xfrm>
            <a:off x="251520" y="513512"/>
            <a:ext cx="3611770" cy="1194142"/>
          </a:xfrm>
          <a:prstGeom prst="borderCallout2">
            <a:avLst>
              <a:gd name="adj1" fmla="val 99746"/>
              <a:gd name="adj2" fmla="val 11710"/>
              <a:gd name="adj3" fmla="val 148922"/>
              <a:gd name="adj4" fmla="val 9969"/>
              <a:gd name="adj5" fmla="val 248109"/>
              <a:gd name="adj6" fmla="val 42770"/>
            </a:avLst>
          </a:prstGeom>
          <a:solidFill>
            <a:srgbClr val="E4FDC3"/>
          </a:solidFill>
          <a:ln>
            <a:solidFill>
              <a:srgbClr val="E4FDC3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“甫”几</a:t>
            </a:r>
            <a:r>
              <a:rPr lang="zh-CN" altLang="en-US" sz="28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个短横之间要匀称。</a:t>
            </a:r>
          </a:p>
        </p:txBody>
      </p:sp>
      <p:sp>
        <p:nvSpPr>
          <p:cNvPr id="110" name="TextBox 23"/>
          <p:cNvSpPr txBox="1"/>
          <p:nvPr/>
        </p:nvSpPr>
        <p:spPr>
          <a:xfrm>
            <a:off x="1136539" y="2272536"/>
            <a:ext cx="1420517" cy="253146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圃</a:t>
            </a:r>
            <a:endParaRPr lang="zh-CN" altLang="en-US" sz="1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Group 12"/>
          <p:cNvGraphicFramePr>
            <a:graphicFrameLocks noGrp="1"/>
          </p:cNvGraphicFramePr>
          <p:nvPr>
            <p:extLst/>
          </p:nvPr>
        </p:nvGraphicFramePr>
        <p:xfrm>
          <a:off x="5322940" y="2679952"/>
          <a:ext cx="2160240" cy="2088232"/>
        </p:xfrm>
        <a:graphic>
          <a:graphicData uri="http://schemas.openxmlformats.org/drawingml/2006/table">
            <a:tbl>
              <a:tblPr/>
              <a:tblGrid>
                <a:gridCol w="10801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6421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240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Box 24"/>
          <p:cNvSpPr txBox="1"/>
          <p:nvPr/>
        </p:nvSpPr>
        <p:spPr>
          <a:xfrm>
            <a:off x="5851215" y="1687373"/>
            <a:ext cx="1793773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 err="1">
                <a:solidFill>
                  <a:prstClr val="black"/>
                </a:solidFill>
                <a:latin typeface="汉语拼音" pitchFamily="34" charset="0"/>
                <a:ea typeface="GB Pinyinok-B" pitchFamily="2" charset="-122"/>
                <a:cs typeface="汉语拼音" pitchFamily="34" charset="0"/>
              </a:rPr>
              <a:t>ruǐ</a:t>
            </a:r>
            <a:r>
              <a:rPr lang="en-US" altLang="zh-CN" sz="6000" dirty="0">
                <a:solidFill>
                  <a:prstClr val="black"/>
                </a:solidFill>
                <a:latin typeface="汉语拼音" pitchFamily="34" charset="0"/>
                <a:ea typeface="GB Pinyinok-B" pitchFamily="2" charset="-122"/>
                <a:cs typeface="汉语拼音" pitchFamily="34" charset="0"/>
              </a:rPr>
              <a:t> </a:t>
            </a:r>
            <a:endParaRPr lang="zh-CN" altLang="en-US" sz="6000" dirty="0">
              <a:solidFill>
                <a:prstClr val="black"/>
              </a:solidFill>
              <a:latin typeface="汉语拼音" pitchFamily="34" charset="0"/>
              <a:ea typeface="GB Pinyinok-B" pitchFamily="2" charset="-122"/>
              <a:cs typeface="汉语拼音" pitchFamily="34" charset="0"/>
            </a:endParaRPr>
          </a:p>
        </p:txBody>
      </p:sp>
      <p:sp>
        <p:nvSpPr>
          <p:cNvPr id="8" name="线形标注 2 7"/>
          <p:cNvSpPr/>
          <p:nvPr/>
        </p:nvSpPr>
        <p:spPr>
          <a:xfrm>
            <a:off x="4503205" y="513512"/>
            <a:ext cx="4248472" cy="1194142"/>
          </a:xfrm>
          <a:prstGeom prst="borderCallout2">
            <a:avLst>
              <a:gd name="adj1" fmla="val 103227"/>
              <a:gd name="adj2" fmla="val 24924"/>
              <a:gd name="adj3" fmla="val 145921"/>
              <a:gd name="adj4" fmla="val 14087"/>
              <a:gd name="adj5" fmla="val 273468"/>
              <a:gd name="adj6" fmla="val 32771"/>
            </a:avLst>
          </a:prstGeom>
          <a:solidFill>
            <a:srgbClr val="E4FDC3"/>
          </a:solidFill>
          <a:ln>
            <a:solidFill>
              <a:srgbClr val="E4FDC3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三个“心”组合要紧凑，上面稍大，下面两个略小。</a:t>
            </a:r>
            <a:endParaRPr lang="zh-CN" altLang="en-US" sz="28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TextBox 23"/>
          <p:cNvSpPr txBox="1"/>
          <p:nvPr/>
        </p:nvSpPr>
        <p:spPr>
          <a:xfrm>
            <a:off x="5327585" y="2272536"/>
            <a:ext cx="1420517" cy="253146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蕊</a:t>
            </a:r>
            <a:endParaRPr lang="zh-CN" altLang="en-US" sz="1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0720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2147483" y="1397382"/>
            <a:ext cx="7008349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作者在文中提出的观点是什么？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63688" y="2931790"/>
            <a:ext cx="6768752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真理诞生于一百个问号之后。</a:t>
            </a:r>
          </a:p>
        </p:txBody>
      </p:sp>
      <p:sp>
        <p:nvSpPr>
          <p:cNvPr id="10" name="文本框 14">
            <a:extLst>
              <a:ext uri="{FF2B5EF4-FFF2-40B4-BE49-F238E27FC236}">
                <a16:creationId xmlns="" xmlns:a16="http://schemas.microsoft.com/office/drawing/2014/main" id="{2CE03CEB-302D-7F49-91E3-27EDABCA2FA5}"/>
              </a:ext>
            </a:extLst>
          </p:cNvPr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整体感知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9C90686-15F3-D346-BEB7-8A3E8DB4E2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89" y="1178599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1818556" y="1275606"/>
            <a:ext cx="7008349" cy="1922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   作者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是如何论证这一观点的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？带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着问题默读课文，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借助表格把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你的思考结果呈现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出来。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09120"/>
            <a:ext cx="1248055" cy="1788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49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919098"/>
              </p:ext>
            </p:extLst>
          </p:nvPr>
        </p:nvGraphicFramePr>
        <p:xfrm>
          <a:off x="0" y="51470"/>
          <a:ext cx="9144000" cy="45793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>
                  <a:extLst>
                    <a:ext uri="{9D8B030D-6E8A-4147-A177-3AD203B41FA5}">
                      <a16:colId xmlns="" xmlns:a16="http://schemas.microsoft.com/office/drawing/2014/main" val="4175375939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1759621389"/>
                    </a:ext>
                  </a:extLst>
                </a:gridCol>
                <a:gridCol w="1872208">
                  <a:extLst>
                    <a:ext uri="{9D8B030D-6E8A-4147-A177-3AD203B41FA5}">
                      <a16:colId xmlns="" xmlns:a16="http://schemas.microsoft.com/office/drawing/2014/main" val="109623453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3986512874"/>
                    </a:ext>
                  </a:extLst>
                </a:gridCol>
                <a:gridCol w="2016224">
                  <a:extLst>
                    <a:ext uri="{9D8B030D-6E8A-4147-A177-3AD203B41FA5}">
                      <a16:colId xmlns="" xmlns:a16="http://schemas.microsoft.com/office/drawing/2014/main" val="832408573"/>
                    </a:ext>
                  </a:extLst>
                </a:gridCol>
                <a:gridCol w="1907704">
                  <a:extLst>
                    <a:ext uri="{9D8B030D-6E8A-4147-A177-3AD203B41FA5}">
                      <a16:colId xmlns="" xmlns:a16="http://schemas.microsoft.com/office/drawing/2014/main" val="3775318762"/>
                    </a:ext>
                  </a:extLst>
                </a:gridCol>
              </a:tblGrid>
              <a:tr h="576064">
                <a:tc gridSpan="6">
                  <a:txBody>
                    <a:bodyPr/>
                    <a:lstStyle/>
                    <a:p>
                      <a:pPr algn="l"/>
                      <a:r>
                        <a:rPr lang="zh-CN" altLang="en-US" sz="2800" dirty="0" smtClean="0"/>
                        <a:t>提出的观点：真理诞生于一百个问号之后</a:t>
                      </a:r>
                      <a:endParaRPr lang="zh-CN" altLang="en-US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67882696"/>
                  </a:ext>
                </a:extLst>
              </a:tr>
              <a:tr h="800666">
                <a:tc rowSpan="4">
                  <a:txBody>
                    <a:bodyPr/>
                    <a:lstStyle/>
                    <a:p>
                      <a:endParaRPr lang="en-US" altLang="zh-CN" sz="2800" dirty="0" smtClean="0"/>
                    </a:p>
                    <a:p>
                      <a:endParaRPr lang="en-US" altLang="zh-CN" sz="2800" dirty="0" smtClean="0"/>
                    </a:p>
                    <a:p>
                      <a:r>
                        <a:rPr lang="zh-CN" altLang="en-US" sz="2800" dirty="0" smtClean="0"/>
                        <a:t>论 证</a:t>
                      </a:r>
                      <a:endParaRPr lang="en-US" altLang="zh-CN" sz="2800" dirty="0" smtClean="0"/>
                    </a:p>
                    <a:p>
                      <a:endParaRPr lang="en-US" altLang="zh-CN" sz="2800" dirty="0" smtClean="0"/>
                    </a:p>
                    <a:p>
                      <a:r>
                        <a:rPr lang="zh-CN" altLang="en-US" sz="2800" dirty="0" smtClean="0"/>
                        <a:t>观 点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现象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“问号”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探究的过程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“真理”</a:t>
                      </a:r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17081153"/>
                  </a:ext>
                </a:extLst>
              </a:tr>
              <a:tr h="80066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事例</a:t>
                      </a:r>
                      <a:r>
                        <a:rPr lang="en-US" altLang="zh-CN" sz="2400" dirty="0" smtClean="0"/>
                        <a:t>1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52097306"/>
                  </a:ext>
                </a:extLst>
              </a:tr>
              <a:tr h="80066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事例</a:t>
                      </a:r>
                      <a:r>
                        <a:rPr lang="en-US" altLang="zh-CN" sz="2400" dirty="0" smtClean="0"/>
                        <a:t>2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34659407"/>
                  </a:ext>
                </a:extLst>
              </a:tr>
              <a:tr h="80066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事例</a:t>
                      </a:r>
                      <a:r>
                        <a:rPr lang="en-US" altLang="zh-CN" sz="2400" dirty="0" smtClean="0"/>
                        <a:t>3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0772536"/>
                  </a:ext>
                </a:extLst>
              </a:tr>
              <a:tr h="800666">
                <a:tc gridSpan="6">
                  <a:txBody>
                    <a:bodyPr/>
                    <a:lstStyle/>
                    <a:p>
                      <a:r>
                        <a:rPr lang="zh-CN" altLang="en-US" sz="2800" dirty="0" smtClean="0"/>
                        <a:t>得出的结论：</a:t>
                      </a:r>
                      <a:endParaRPr lang="zh-CN" altLang="en-US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914354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05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876756"/>
              </p:ext>
            </p:extLst>
          </p:nvPr>
        </p:nvGraphicFramePr>
        <p:xfrm>
          <a:off x="251519" y="699542"/>
          <a:ext cx="8712969" cy="374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5759"/>
                <a:gridCol w="1267340"/>
                <a:gridCol w="2534682"/>
                <a:gridCol w="1742594"/>
                <a:gridCol w="1742594"/>
              </a:tblGrid>
              <a:tr h="897865"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现象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“问号”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探究的过程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“真理”</a:t>
                      </a:r>
                      <a:endParaRPr lang="zh-CN" altLang="en-US" sz="2400" dirty="0"/>
                    </a:p>
                  </a:txBody>
                  <a:tcPr anchor="ctr"/>
                </a:tc>
              </a:tr>
              <a:tr h="2846551"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3200" dirty="0" smtClean="0"/>
                        <a:t>事例</a:t>
                      </a:r>
                      <a:r>
                        <a:rPr lang="en-US" altLang="zh-CN" sz="3200" dirty="0" smtClean="0"/>
                        <a:t>1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763688" y="2067694"/>
            <a:ext cx="1080120" cy="15465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400" b="1" dirty="0" smtClean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溅上盐酸的紫罗兰花瓣变红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59832" y="1717377"/>
            <a:ext cx="2376264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400" b="1" dirty="0" smtClean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紫罗兰中的什么物质遇到盐酸会变红？别的植物中会不会有同样的物质？别的酸对这种物质会有什么样的反应？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68144" y="2067693"/>
            <a:ext cx="1080120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400" b="1" dirty="0" smtClean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进行了许多实验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80312" y="1737196"/>
            <a:ext cx="1512168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400" b="1" dirty="0" smtClean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大部分花草受酸或碱的作用都会改变颜色，其中石蕊最明显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20" y="2859782"/>
            <a:ext cx="1440160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（紫罗兰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的变色）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953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791549"/>
              </p:ext>
            </p:extLst>
          </p:nvPr>
        </p:nvGraphicFramePr>
        <p:xfrm>
          <a:off x="251519" y="699542"/>
          <a:ext cx="8712969" cy="374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7"/>
                <a:gridCol w="2664296"/>
                <a:gridCol w="1339348"/>
                <a:gridCol w="1742594"/>
                <a:gridCol w="1742594"/>
              </a:tblGrid>
              <a:tr h="897865"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现象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“问号”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探究的过程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“真理”</a:t>
                      </a:r>
                      <a:endParaRPr lang="zh-CN" altLang="en-US" sz="2400" dirty="0"/>
                    </a:p>
                  </a:txBody>
                  <a:tcPr anchor="ctr"/>
                </a:tc>
              </a:tr>
              <a:tr h="2846551"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3200" dirty="0" smtClean="0"/>
                        <a:t>事例</a:t>
                      </a:r>
                      <a:r>
                        <a:rPr lang="en-US" altLang="zh-CN" sz="3200" dirty="0" smtClean="0"/>
                        <a:t>2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547664" y="1717377"/>
            <a:ext cx="2592288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400" b="1" dirty="0" smtClean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地图上南美洲东海岸的凸出部分与非洲西海岸的凹陷部分互相吻合；从海岸线的情形看，所有大陆都能较好地吻合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39951" y="2555925"/>
            <a:ext cx="1394817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400" b="1" dirty="0" smtClean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这是一种巧合吗？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08104" y="1726902"/>
            <a:ext cx="1701528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400" b="1" dirty="0" smtClean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阅读了大量的相关文献，同时搜集古生物学方面的证据；注意到蚯蚓的分布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80312" y="2555925"/>
            <a:ext cx="1512168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400" b="1" dirty="0" smtClean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“大陆漂移学说”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512" y="2859782"/>
            <a:ext cx="1440160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（蚯蚓的分布）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6247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99355"/>
              </p:ext>
            </p:extLst>
          </p:nvPr>
        </p:nvGraphicFramePr>
        <p:xfrm>
          <a:off x="251519" y="699542"/>
          <a:ext cx="8712969" cy="374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7"/>
                <a:gridCol w="1584176"/>
                <a:gridCol w="2088232"/>
                <a:gridCol w="1728192"/>
                <a:gridCol w="2088232"/>
              </a:tblGrid>
              <a:tr h="897865"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现象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“问号”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探究的过程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“真理”</a:t>
                      </a:r>
                      <a:endParaRPr lang="zh-CN" altLang="en-US" sz="2400" dirty="0"/>
                    </a:p>
                  </a:txBody>
                  <a:tcPr anchor="ctr"/>
                </a:tc>
              </a:tr>
              <a:tr h="2846551"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3200" dirty="0" smtClean="0"/>
                        <a:t>事例</a:t>
                      </a:r>
                      <a:r>
                        <a:rPr lang="en-US" altLang="zh-CN" sz="3200" dirty="0" smtClean="0"/>
                        <a:t>3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556073" y="2186592"/>
            <a:ext cx="1440160" cy="15465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400" b="1" dirty="0" smtClean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儿子在睡觉的时候，眼珠忽然转动起来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31840" y="2036743"/>
            <a:ext cx="2042888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400" b="1" dirty="0" smtClean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为什么睡觉时眼珠会转动？这会不会与做梦有关？会是什么关系呢？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20072" y="2555923"/>
            <a:ext cx="1701528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400" b="1" dirty="0" smtClean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进行了反复的观察实验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21600" y="1667410"/>
            <a:ext cx="2042887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睡眠中眼珠快速转动时，人的脑电波也会发生较大的变化，这是人最容易做梦的阶段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20" y="2859782"/>
            <a:ext cx="1304553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（睡觉时眼珠的转动）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57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6862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CD184A55-3423-F349-98B8-52F211EB9433}"/>
              </a:ext>
            </a:extLst>
          </p:cNvPr>
          <p:cNvSpPr/>
          <p:nvPr/>
        </p:nvSpPr>
        <p:spPr>
          <a:xfrm flipH="1">
            <a:off x="0" y="15951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>
            <a:extLst>
              <a:ext uri="{FF2B5EF4-FFF2-40B4-BE49-F238E27FC236}">
                <a16:creationId xmlns="" xmlns:a16="http://schemas.microsoft.com/office/drawing/2014/main" id="{06E88223-4167-0746-8818-C83637374A72}"/>
              </a:ext>
            </a:extLst>
          </p:cNvPr>
          <p:cNvSpPr txBox="1"/>
          <p:nvPr/>
        </p:nvSpPr>
        <p:spPr>
          <a:xfrm>
            <a:off x="156260" y="137511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  语文  六年级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下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册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791580" y="1436896"/>
            <a:ext cx="7560840" cy="163891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5100" b="1" dirty="0" smtClean="0">
                <a:ln w="0"/>
                <a:solidFill>
                  <a:schemeClr val="bg1"/>
                </a:solidFill>
                <a:effectLst>
                  <a:glow rad="139700">
                    <a:schemeClr val="accent1">
                      <a:lumMod val="75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15 </a:t>
            </a:r>
            <a:r>
              <a:rPr lang="zh-CN" altLang="en-US" sz="5100" b="1" dirty="0" smtClean="0">
                <a:ln w="0"/>
                <a:solidFill>
                  <a:schemeClr val="bg1"/>
                </a:solidFill>
                <a:effectLst>
                  <a:glow rad="139700">
                    <a:schemeClr val="accent1">
                      <a:lumMod val="75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真理诞生于一百个</a:t>
            </a:r>
            <a:endParaRPr lang="en-US" altLang="zh-CN" sz="5100" b="1" dirty="0" smtClean="0">
              <a:ln w="0"/>
              <a:solidFill>
                <a:schemeClr val="bg1"/>
              </a:solidFill>
              <a:effectLst>
                <a:glow rad="139700">
                  <a:schemeClr val="accent1">
                    <a:lumMod val="75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5100" b="1" dirty="0" smtClean="0">
                <a:ln w="0"/>
                <a:solidFill>
                  <a:schemeClr val="bg1"/>
                </a:solidFill>
                <a:effectLst>
                  <a:glow rad="139700">
                    <a:schemeClr val="accent1">
                      <a:lumMod val="75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问号之后</a:t>
            </a:r>
            <a:endParaRPr lang="zh-CN" altLang="en-US" sz="5100" b="1" dirty="0">
              <a:ln w="0"/>
              <a:solidFill>
                <a:schemeClr val="bg1"/>
              </a:solidFill>
              <a:effectLst>
                <a:glow rad="139700">
                  <a:schemeClr val="accent1">
                    <a:lumMod val="75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" name="图片 18">
            <a:hlinkClick r:id="rId3" action="ppaction://hlinksldjump"/>
            <a:extLst>
              <a:ext uri="{FF2B5EF4-FFF2-40B4-BE49-F238E27FC236}">
                <a16:creationId xmlns="" xmlns:a16="http://schemas.microsoft.com/office/drawing/2014/main" id="{212572B1-64F1-6842-92BD-8700995A31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461166"/>
            <a:ext cx="1629583" cy="3785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0" name="组合 19"/>
          <p:cNvGrpSpPr/>
          <p:nvPr/>
        </p:nvGrpSpPr>
        <p:grpSpPr>
          <a:xfrm>
            <a:off x="7300954" y="4025043"/>
            <a:ext cx="1636934" cy="400110"/>
            <a:chOff x="7300953" y="4066664"/>
            <a:chExt cx="1636934" cy="400162"/>
          </a:xfrm>
        </p:grpSpPr>
        <p:pic>
          <p:nvPicPr>
            <p:cNvPr id="21" name="图片 20">
              <a:hlinkClick r:id="rId5" action="ppaction://hlinksldjump"/>
              <a:extLst>
                <a:ext uri="{FF2B5EF4-FFF2-40B4-BE49-F238E27FC236}">
                  <a16:creationId xmlns="" xmlns:a16="http://schemas.microsoft.com/office/drawing/2014/main" id="{525CFD39-A22E-C348-BCD9-F21C6C36F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8304" y="4069434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2" name="文本框 15">
              <a:hlinkClick r:id="rId5" action="ppaction://hlinksldjump"/>
              <a:extLst>
                <a:ext uri="{FF2B5EF4-FFF2-40B4-BE49-F238E27FC236}">
                  <a16:creationId xmlns="" xmlns:a16="http://schemas.microsoft.com/office/drawing/2014/main" id="{F8F78E23-50A4-DE4E-802E-429241B99C9C}"/>
                </a:ext>
              </a:extLst>
            </p:cNvPr>
            <p:cNvSpPr txBox="1"/>
            <p:nvPr/>
          </p:nvSpPr>
          <p:spPr>
            <a:xfrm>
              <a:off x="7300953" y="4066664"/>
              <a:ext cx="1231486" cy="400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rgbClr val="FFFFFF"/>
                  </a:solidFill>
                </a:rPr>
                <a:t>第一课时</a:t>
              </a:r>
            </a:p>
          </p:txBody>
        </p:sp>
      </p:grpSp>
      <p:sp>
        <p:nvSpPr>
          <p:cNvPr id="23" name="文本框 14">
            <a:hlinkClick r:id="rId3" action="ppaction://hlinksldjump"/>
            <a:extLst>
              <a:ext uri="{FF2B5EF4-FFF2-40B4-BE49-F238E27FC236}">
                <a16:creationId xmlns="" xmlns:a16="http://schemas.microsoft.com/office/drawing/2014/main" id="{DE258695-61B7-0946-83FB-8DFACD6C2F8C}"/>
              </a:ext>
            </a:extLst>
          </p:cNvPr>
          <p:cNvSpPr txBox="1"/>
          <p:nvPr/>
        </p:nvSpPr>
        <p:spPr>
          <a:xfrm>
            <a:off x="7300888" y="4467023"/>
            <a:ext cx="1231486" cy="3769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rgbClr val="FFFFFF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79513" y="555526"/>
            <a:ext cx="2808312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得出的结论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975699" y="1851670"/>
            <a:ext cx="7268709" cy="154657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glow rad="127000">
              <a:schemeClr val="tx2">
                <a:lumMod val="20000"/>
                <a:lumOff val="80000"/>
              </a:schemeClr>
            </a:glow>
          </a:effectLst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只要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你见微知著，善于发问并不断探索，那么，当你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解决了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若干个问号之后，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就有可能发现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真理。</a:t>
            </a:r>
          </a:p>
        </p:txBody>
      </p:sp>
    </p:spTree>
    <p:extLst>
      <p:ext uri="{BB962C8B-B14F-4D97-AF65-F5344CB8AC3E}">
        <p14:creationId xmlns:p14="http://schemas.microsoft.com/office/powerpoint/2010/main" val="1950334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1691680" y="894191"/>
            <a:ext cx="6525791" cy="15327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    作者是按照什么思路来写这篇文章的</a:t>
            </a:r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? 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38" y="843558"/>
            <a:ext cx="1104039" cy="158216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99592" y="2861523"/>
            <a:ext cx="2037737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提出观点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481124" y="2861523"/>
            <a:ext cx="2037737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论证观点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094925" y="2861522"/>
            <a:ext cx="2037737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总结观点</a:t>
            </a:r>
            <a:endParaRPr lang="zh-CN" altLang="en-US" dirty="0"/>
          </a:p>
        </p:txBody>
      </p:sp>
      <p:sp>
        <p:nvSpPr>
          <p:cNvPr id="3" name="右箭头 2"/>
          <p:cNvSpPr/>
          <p:nvPr/>
        </p:nvSpPr>
        <p:spPr>
          <a:xfrm>
            <a:off x="2990287" y="3077547"/>
            <a:ext cx="493300" cy="216024"/>
          </a:xfrm>
          <a:prstGeom prst="rightArrow">
            <a:avLst/>
          </a:prstGeom>
          <a:grpFill/>
          <a:ln>
            <a:solidFill>
              <a:srgbClr val="FF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5601625" y="3087444"/>
            <a:ext cx="493300" cy="216024"/>
          </a:xfrm>
          <a:prstGeom prst="rightArrow">
            <a:avLst/>
          </a:prstGeom>
          <a:grpFill/>
          <a:ln>
            <a:solidFill>
              <a:srgbClr val="FF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3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623576" y="1120988"/>
            <a:ext cx="8412920" cy="274690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200" b="1" dirty="0">
                <a:latin typeface="宋体" pitchFamily="2" charset="-122"/>
                <a:ea typeface="宋体" pitchFamily="2" charset="-122"/>
                <a:cs typeface="汉语拼音" panose="020B0604020202020204" pitchFamily="34" charset="0"/>
              </a:rPr>
              <a:t>一、把词语补充完整。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司</a:t>
            </a:r>
            <a:r>
              <a:rPr kumimoji="1" lang="en-US" altLang="zh-CN" sz="2800" b="1" dirty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（   ）（    ）</a:t>
            </a:r>
            <a:r>
              <a:rPr kumimoji="1" lang="zh-CN" altLang="en-US" sz="2800" b="1" dirty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惯  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 无</a:t>
            </a:r>
            <a:r>
              <a:rPr kumimoji="1" lang="zh-CN" altLang="en-US" sz="2800" b="1" dirty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独</a:t>
            </a:r>
            <a:r>
              <a:rPr kumimoji="1" lang="en-US" altLang="zh-CN" sz="2800" b="1" dirty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（    ）（    ）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见</a:t>
            </a:r>
            <a:r>
              <a:rPr kumimoji="1" lang="en-US" altLang="zh-CN" sz="2800" b="1" dirty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(    )</a:t>
            </a:r>
            <a:r>
              <a:rPr kumimoji="1" lang="zh-CN" altLang="en-US" sz="2800" b="1" dirty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知</a:t>
            </a:r>
            <a:r>
              <a:rPr kumimoji="1" lang="en-US" altLang="zh-CN" sz="2800" b="1" dirty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(    ) </a:t>
            </a:r>
            <a:r>
              <a:rPr kumimoji="1" lang="en-US" altLang="zh-CN" sz="2800" b="1" dirty="0" smtClean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    （    </a:t>
            </a:r>
            <a:r>
              <a:rPr kumimoji="1" lang="en-US" altLang="zh-CN" sz="2800" b="1" dirty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）</a:t>
            </a:r>
            <a:r>
              <a:rPr kumimoji="1" lang="zh-CN" altLang="en-US" sz="2800" b="1" dirty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而不</a:t>
            </a:r>
            <a:r>
              <a:rPr kumimoji="1" lang="en-US" altLang="zh-CN" sz="2800" b="1" dirty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（    </a:t>
            </a:r>
            <a:r>
              <a:rPr kumimoji="1" lang="en-US" altLang="zh-CN" sz="2800" b="1" dirty="0" smtClean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）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不可</a:t>
            </a:r>
            <a:r>
              <a:rPr kumimoji="1" lang="en-US" altLang="zh-CN" sz="2800" b="1" dirty="0" smtClean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（    </a:t>
            </a:r>
            <a:r>
              <a:rPr kumimoji="1" lang="en-US" altLang="zh-CN" sz="2800" b="1" dirty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）（    </a:t>
            </a:r>
            <a:r>
              <a:rPr kumimoji="1" lang="en-US" altLang="zh-CN" sz="2800" b="1" dirty="0" smtClean="0"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）</a:t>
            </a:r>
            <a:endParaRPr kumimoji="1" lang="en-US" altLang="zh-CN" sz="2800" b="1" dirty="0">
              <a:latin typeface="楷体" pitchFamily="49" charset="-122"/>
              <a:ea typeface="楷体" pitchFamily="49" charset="-122"/>
              <a:cs typeface="汉语拼音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46892" y="1936559"/>
            <a:ext cx="499176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空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41706" y="1936559"/>
            <a:ext cx="499176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见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10368" y="1936558"/>
            <a:ext cx="499176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有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57166" y="1936558"/>
            <a:ext cx="49757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偶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6652" y="2620832"/>
            <a:ext cx="49757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微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43310" y="2620832"/>
            <a:ext cx="49757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著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40882" y="3255362"/>
            <a:ext cx="499176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议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83774" y="3219822"/>
            <a:ext cx="49757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思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84010" y="2620832"/>
            <a:ext cx="49757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锲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92524" y="2620832"/>
            <a:ext cx="49757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B0604020202020204" pitchFamily="34" charset="0"/>
              </a:rPr>
              <a:t>舍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文本框 14">
            <a:extLst>
              <a:ext uri="{FF2B5EF4-FFF2-40B4-BE49-F238E27FC236}">
                <a16:creationId xmlns="" xmlns:a16="http://schemas.microsoft.com/office/drawing/2014/main" id="{A877C714-4028-FF4B-B84A-5B0010632C27}"/>
              </a:ext>
            </a:extLst>
          </p:cNvPr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课堂演练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D6C2535B-9C36-3A4E-83C0-84B1A9CD2D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8" grpId="0"/>
      <p:bldP spid="9" grpId="0"/>
      <p:bldP spid="10" grpId="0"/>
      <p:bldP spid="11" grpId="0"/>
      <p:bldP spid="12" grpId="0"/>
      <p:bldP spid="13" grpId="0"/>
      <p:bldP spid="19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03868" y="619457"/>
            <a:ext cx="7984236" cy="30239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marL="723900" indent="-723900">
              <a:lnSpc>
                <a:spcPct val="150000"/>
              </a:lnSpc>
            </a:pPr>
            <a:r>
              <a:rPr kumimoji="1" lang="zh-CN" altLang="en-US" sz="3200" b="1" dirty="0" smtClean="0">
                <a:ea typeface="宋体" pitchFamily="2" charset="-122"/>
              </a:rPr>
              <a:t>二</a:t>
            </a:r>
            <a:r>
              <a:rPr kumimoji="1" lang="zh-CN" altLang="en-US" sz="3200" b="1" dirty="0">
                <a:ea typeface="宋体" pitchFamily="2" charset="-122"/>
              </a:rPr>
              <a:t>、以下四个选项中，与“</a:t>
            </a:r>
            <a:r>
              <a:rPr kumimoji="1" lang="zh-CN" altLang="en-US" sz="3200" b="1" dirty="0">
                <a:solidFill>
                  <a:srgbClr val="0000FF"/>
                </a:solidFill>
                <a:ea typeface="宋体" pitchFamily="2" charset="-122"/>
              </a:rPr>
              <a:t>见微知著</a:t>
            </a:r>
            <a:r>
              <a:rPr kumimoji="1" lang="zh-CN" altLang="en-US" sz="3200" b="1" dirty="0">
                <a:ea typeface="宋体" pitchFamily="2" charset="-122"/>
              </a:rPr>
              <a:t>”词语意思最接近的是（  </a:t>
            </a:r>
            <a:r>
              <a:rPr kumimoji="1" lang="zh-CN" altLang="en-US" sz="3200" b="1" dirty="0" smtClean="0">
                <a:ea typeface="宋体" pitchFamily="2" charset="-122"/>
              </a:rPr>
              <a:t>      ）</a:t>
            </a:r>
            <a:r>
              <a:rPr kumimoji="1" lang="zh-CN" altLang="en-US" sz="3200" b="1" dirty="0">
                <a:ea typeface="宋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kumimoji="1" lang="en-US" altLang="zh-CN" sz="3200" b="1" dirty="0" smtClean="0">
                <a:ea typeface="宋体" pitchFamily="2" charset="-122"/>
              </a:rPr>
              <a:t>       A. </a:t>
            </a:r>
            <a:r>
              <a:rPr kumimoji="1" lang="zh-CN" altLang="en-US" sz="3200" b="1" dirty="0" smtClean="0">
                <a:ea typeface="宋体" pitchFamily="2" charset="-122"/>
              </a:rPr>
              <a:t>古为今用            </a:t>
            </a:r>
            <a:r>
              <a:rPr kumimoji="1" lang="en-US" altLang="zh-CN" sz="3200" b="1" dirty="0" smtClean="0">
                <a:ea typeface="宋体" pitchFamily="2" charset="-122"/>
              </a:rPr>
              <a:t>B. </a:t>
            </a:r>
            <a:r>
              <a:rPr kumimoji="1" lang="zh-CN" altLang="en-US" sz="3200" b="1" dirty="0" smtClean="0">
                <a:ea typeface="宋体" pitchFamily="2" charset="-122"/>
              </a:rPr>
              <a:t>标新立异  </a:t>
            </a:r>
            <a:endParaRPr kumimoji="1" lang="en-US" altLang="zh-CN" sz="3200" b="1" dirty="0" smtClean="0"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3200" b="1" dirty="0" smtClean="0">
                <a:ea typeface="宋体" pitchFamily="2" charset="-122"/>
              </a:rPr>
              <a:t>       C. </a:t>
            </a:r>
            <a:r>
              <a:rPr kumimoji="1" lang="zh-CN" altLang="en-US" sz="3200" b="1" dirty="0" smtClean="0">
                <a:ea typeface="宋体" pitchFamily="2" charset="-122"/>
              </a:rPr>
              <a:t>一叶知秋            </a:t>
            </a:r>
            <a:r>
              <a:rPr kumimoji="1" lang="en-US" altLang="zh-CN" sz="3200" b="1" dirty="0" smtClean="0">
                <a:ea typeface="宋体" pitchFamily="2" charset="-122"/>
              </a:rPr>
              <a:t>D. </a:t>
            </a:r>
            <a:r>
              <a:rPr kumimoji="1" lang="zh-CN" altLang="en-US" sz="3200" b="1" dirty="0" smtClean="0">
                <a:ea typeface="宋体" pitchFamily="2" charset="-122"/>
              </a:rPr>
              <a:t>无独有偶</a:t>
            </a:r>
            <a:endParaRPr kumimoji="1" lang="zh-CN" altLang="en-US" sz="2800" b="1" dirty="0"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13697" y="1454899"/>
            <a:ext cx="50879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en-US" altLang="zh-CN" sz="4000" b="1" dirty="0" smtClean="0">
                <a:solidFill>
                  <a:srgbClr val="FF0000"/>
                </a:solidFill>
                <a:ea typeface="楷体" pitchFamily="49" charset="-122"/>
              </a:rPr>
              <a:t>C</a:t>
            </a:r>
            <a:endParaRPr lang="zh-CN" altLang="en-US" sz="4000" b="1" dirty="0">
              <a:solidFill>
                <a:srgbClr val="FF0000"/>
              </a:solidFill>
              <a:ea typeface="楷体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162992" y="4227934"/>
            <a:ext cx="2338070" cy="472440"/>
            <a:chOff x="9981" y="5834"/>
            <a:chExt cx="3682" cy="744"/>
          </a:xfrm>
        </p:grpSpPr>
        <p:sp>
          <p:nvSpPr>
            <p:cNvPr id="6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46FC3C70-07FC-524D-8E0A-6C12C0962B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文本框 11">
            <a:extLst>
              <a:ext uri="{FF2B5EF4-FFF2-40B4-BE49-F238E27FC236}">
                <a16:creationId xmlns="" xmlns:a16="http://schemas.microsoft.com/office/drawing/2014/main" id="{9FDC4D59-C4EE-164C-8F2E-F8055F73027B}"/>
              </a:ext>
            </a:extLst>
          </p:cNvPr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5576" y="1347614"/>
            <a:ext cx="7488832" cy="25622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黑体" pitchFamily="49" charset="-122"/>
                <a:ea typeface="黑体" pitchFamily="49" charset="-122"/>
              </a:rPr>
              <a:t>    上</a:t>
            </a:r>
            <a:r>
              <a:rPr lang="zh-CN" altLang="en-US" sz="2700" dirty="0">
                <a:latin typeface="黑体" pitchFamily="49" charset="-122"/>
                <a:ea typeface="黑体" pitchFamily="49" charset="-122"/>
              </a:rPr>
              <a:t>一节</a:t>
            </a:r>
            <a:r>
              <a:rPr lang="zh-CN" altLang="en-US" sz="2700" dirty="0" smtClean="0">
                <a:latin typeface="黑体" pitchFamily="49" charset="-122"/>
                <a:ea typeface="黑体" pitchFamily="49" charset="-122"/>
              </a:rPr>
              <a:t>课我们知道，为了证明“</a:t>
            </a:r>
            <a:r>
              <a:rPr lang="zh-CN" altLang="en-US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真理诞生于一百个问号之后</a:t>
            </a:r>
            <a:r>
              <a:rPr lang="zh-CN" altLang="en-US" sz="2700" dirty="0" smtClean="0">
                <a:latin typeface="黑体" pitchFamily="49" charset="-122"/>
                <a:ea typeface="黑体" pitchFamily="49" charset="-122"/>
              </a:rPr>
              <a:t>”这个</a:t>
            </a:r>
            <a:r>
              <a:rPr lang="zh-CN" altLang="en-US" sz="2700" dirty="0">
                <a:latin typeface="黑体" pitchFamily="49" charset="-122"/>
                <a:ea typeface="黑体" pitchFamily="49" charset="-122"/>
              </a:rPr>
              <a:t>观点，课文具体写</a:t>
            </a:r>
            <a:r>
              <a:rPr lang="zh-CN" altLang="en-US" sz="2700" dirty="0" smtClean="0">
                <a:latin typeface="黑体" pitchFamily="49" charset="-122"/>
                <a:ea typeface="黑体" pitchFamily="49" charset="-122"/>
              </a:rPr>
              <a:t>了三个事例，这节课我们就来看看</a:t>
            </a:r>
            <a:r>
              <a:rPr lang="zh-CN" altLang="en-US" sz="27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每个事例是按照怎样的顺序来介绍的</a:t>
            </a:r>
            <a:r>
              <a:rPr lang="zh-CN" altLang="en-US" sz="2700" dirty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7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7920" y="1323716"/>
            <a:ext cx="8413160" cy="3171637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kumimoji="1" lang="en-US" altLang="zh-CN" sz="2800" b="1" dirty="0" smtClean="0">
                <a:latin typeface="楷体" pitchFamily="49" charset="-122"/>
                <a:ea typeface="楷体" pitchFamily="49" charset="-122"/>
              </a:rPr>
              <a:t>   1.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通过品读三个事例，体会课文是怎样用事例来说明观点的。</a:t>
            </a:r>
            <a:endParaRPr kumimoji="1"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20000"/>
              </a:lnSpc>
            </a:pPr>
            <a:r>
              <a:rPr kumimoji="1" lang="en-US" altLang="zh-CN" sz="2800" b="1" dirty="0" smtClean="0">
                <a:latin typeface="楷体" pitchFamily="49" charset="-122"/>
                <a:ea typeface="楷体" pitchFamily="49" charset="-122"/>
              </a:rPr>
              <a:t>   2.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体会科学家不断探索的科学精神，理解</a:t>
            </a:r>
            <a:r>
              <a:rPr kumimoji="1" lang="zh-CN" altLang="en-US" sz="2800" b="1" dirty="0">
                <a:latin typeface="楷体" pitchFamily="49" charset="-122"/>
                <a:ea typeface="楷体" pitchFamily="49" charset="-122"/>
              </a:rPr>
              <a:t>“真理诞生于一百个问号之后”的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含义，并说出它给人的启示。</a:t>
            </a:r>
            <a:endParaRPr kumimoji="1"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20000"/>
              </a:lnSpc>
            </a:pPr>
            <a:r>
              <a:rPr kumimoji="1" lang="en-US" altLang="zh-CN" sz="2800" b="1" dirty="0" smtClean="0">
                <a:latin typeface="楷体" pitchFamily="49" charset="-122"/>
                <a:ea typeface="楷体" pitchFamily="49" charset="-122"/>
              </a:rPr>
              <a:t>   3.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能仿照课文的写法，用具体事例说明一个观点。</a:t>
            </a:r>
            <a:endParaRPr kumimoji="1"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文本框 14">
            <a:extLst>
              <a:ext uri="{FF2B5EF4-FFF2-40B4-BE49-F238E27FC236}">
                <a16:creationId xmlns="" xmlns:a16="http://schemas.microsoft.com/office/drawing/2014/main" id="{2CE03CEB-302D-7F49-91E3-27EDABCA2FA5}"/>
              </a:ext>
            </a:extLst>
          </p:cNvPr>
          <p:cNvSpPr txBox="1"/>
          <p:nvPr/>
        </p:nvSpPr>
        <p:spPr>
          <a:xfrm>
            <a:off x="536936" y="555526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学习目标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9C90686-15F3-D346-BEB7-8A3E8DB4E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608203"/>
            <a:ext cx="366860" cy="45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3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2032446" y="1635646"/>
            <a:ext cx="6549901" cy="193899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黑体" pitchFamily="49" charset="-122"/>
                <a:ea typeface="黑体" pitchFamily="49" charset="-122"/>
              </a:rPr>
              <a:t>    默读第</a:t>
            </a:r>
            <a:r>
              <a:rPr lang="en-US" altLang="zh-CN" sz="2700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700" dirty="0" smtClean="0">
                <a:latin typeface="黑体" pitchFamily="49" charset="-122"/>
                <a:ea typeface="黑体" pitchFamily="49" charset="-122"/>
              </a:rPr>
              <a:t>自然段，想一想</a:t>
            </a:r>
            <a:r>
              <a:rPr lang="zh-CN" altLang="en-US" sz="2700" dirty="0">
                <a:latin typeface="黑体" pitchFamily="49" charset="-122"/>
                <a:ea typeface="黑体" pitchFamily="49" charset="-122"/>
              </a:rPr>
              <a:t>这个事例中</a:t>
            </a:r>
            <a:r>
              <a:rPr lang="zh-CN" altLang="en-US" sz="2700" dirty="0" smtClean="0">
                <a:latin typeface="黑体" pitchFamily="49" charset="-122"/>
                <a:ea typeface="黑体" pitchFamily="49" charset="-122"/>
              </a:rPr>
              <a:t>的“？”是</a:t>
            </a:r>
            <a:r>
              <a:rPr lang="zh-CN" altLang="en-US" sz="2700" dirty="0">
                <a:latin typeface="黑体" pitchFamily="49" charset="-122"/>
                <a:ea typeface="黑体" pitchFamily="49" charset="-122"/>
              </a:rPr>
              <a:t>什么</a:t>
            </a:r>
            <a:r>
              <a:rPr lang="zh-CN" altLang="en-US" sz="2700" dirty="0" smtClean="0">
                <a:latin typeface="黑体" pitchFamily="49" charset="-122"/>
                <a:ea typeface="黑体" pitchFamily="49" charset="-122"/>
              </a:rPr>
              <a:t>？由此</a:t>
            </a:r>
            <a:r>
              <a:rPr lang="zh-CN" altLang="en-US" sz="2700" dirty="0">
                <a:latin typeface="黑体" pitchFamily="49" charset="-122"/>
                <a:ea typeface="黑体" pitchFamily="49" charset="-122"/>
              </a:rPr>
              <a:t>发现的“真理”是什么</a:t>
            </a:r>
            <a:r>
              <a:rPr lang="zh-CN" altLang="en-US" sz="2700" dirty="0" smtClean="0">
                <a:latin typeface="黑体" pitchFamily="49" charset="-122"/>
                <a:ea typeface="黑体" pitchFamily="49" charset="-122"/>
              </a:rPr>
              <a:t>？这个事例是按照怎样的顺序来介绍的？</a:t>
            </a:r>
            <a:endParaRPr lang="zh-CN" altLang="en-US" sz="27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文本框 14">
            <a:extLst>
              <a:ext uri="{FF2B5EF4-FFF2-40B4-BE49-F238E27FC236}">
                <a16:creationId xmlns="" xmlns:a16="http://schemas.microsoft.com/office/drawing/2014/main" id="{5484379D-3776-7748-BF08-F82CF795CA5C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E56DA78-629F-0143-BFBE-341A78A97E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3" y="1909659"/>
            <a:ext cx="1104039" cy="158216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131840" y="801120"/>
            <a:ext cx="41044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事例</a:t>
            </a:r>
            <a:r>
              <a:rPr lang="en-US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：紫罗兰的变色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1" b="23608"/>
          <a:stretch/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文本框 3"/>
          <p:cNvSpPr txBox="1"/>
          <p:nvPr/>
        </p:nvSpPr>
        <p:spPr>
          <a:xfrm>
            <a:off x="1051708" y="776630"/>
            <a:ext cx="6756853" cy="931024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溅上盐酸的花瓣竟奇迹般地变红了。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这是为什么呢？</a:t>
            </a:r>
          </a:p>
        </p:txBody>
      </p:sp>
      <p:sp>
        <p:nvSpPr>
          <p:cNvPr id="2" name="矩形 1"/>
          <p:cNvSpPr/>
          <p:nvPr/>
        </p:nvSpPr>
        <p:spPr>
          <a:xfrm rot="314665">
            <a:off x="669511" y="195446"/>
            <a:ext cx="12105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？</a:t>
            </a:r>
            <a:endParaRPr lang="zh-CN" altLang="en-US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24257" y="2087624"/>
            <a:ext cx="7088103" cy="1204206"/>
            <a:chOff x="796265" y="2016777"/>
            <a:chExt cx="7088103" cy="1204206"/>
          </a:xfrm>
        </p:grpSpPr>
        <p:sp>
          <p:nvSpPr>
            <p:cNvPr id="3" name="矩形 2"/>
            <p:cNvSpPr/>
            <p:nvPr/>
          </p:nvSpPr>
          <p:spPr>
            <a:xfrm>
              <a:off x="1169907" y="2289959"/>
              <a:ext cx="6714461" cy="931024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2800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   </a:t>
              </a:r>
              <a:r>
                <a:rPr lang="zh-CN" altLang="en-US" sz="2800" b="1" dirty="0" smtClean="0">
                  <a:latin typeface="楷体" pitchFamily="49" charset="-122"/>
                  <a:ea typeface="楷体" pitchFamily="49" charset="-122"/>
                </a:rPr>
                <a:t>他</a:t>
              </a:r>
              <a:r>
                <a:rPr lang="zh-CN" altLang="en-US" sz="2800" b="1" dirty="0">
                  <a:latin typeface="楷体" pitchFamily="49" charset="-122"/>
                  <a:ea typeface="楷体" pitchFamily="49" charset="-122"/>
                </a:rPr>
                <a:t>认为</a:t>
              </a:r>
              <a:r>
                <a:rPr lang="zh-CN" altLang="en-US" sz="2800" b="1" dirty="0" smtClean="0">
                  <a:latin typeface="楷体" pitchFamily="49" charset="-122"/>
                  <a:ea typeface="楷体" pitchFamily="49" charset="-122"/>
                </a:rPr>
                <a:t>，紫罗兰中有一种物质遇到盐酸会变红。</a:t>
              </a:r>
              <a:endParaRPr lang="zh-CN" altLang="en-US" sz="28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796265" y="2016777"/>
              <a:ext cx="1213794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真理</a:t>
              </a:r>
              <a:endParaRPr lang="zh-CN" altLang="en-US" sz="2000" b="1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6"/>
          <a:stretch/>
        </p:blipFill>
        <p:spPr bwMode="auto">
          <a:xfrm>
            <a:off x="0" y="915566"/>
            <a:ext cx="2168608" cy="3793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文本框 6"/>
          <p:cNvSpPr txBox="1"/>
          <p:nvPr/>
        </p:nvSpPr>
        <p:spPr>
          <a:xfrm>
            <a:off x="1979712" y="1059582"/>
            <a:ext cx="6616832" cy="279057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先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写了波义耳发现溅上盐酸的紫罗兰花瓣变红了，再写他产生了一连串的疑问，之后写他进行了许多实验，最后写他发现了大部分花草受到酸或碱的影响都会改变颜色，并利用这一特点制成了石蕊试纸。</a:t>
            </a:r>
          </a:p>
        </p:txBody>
      </p:sp>
    </p:spTree>
    <p:extLst>
      <p:ext uri="{BB962C8B-B14F-4D97-AF65-F5344CB8AC3E}">
        <p14:creationId xmlns:p14="http://schemas.microsoft.com/office/powerpoint/2010/main" val="1490583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82" y="512039"/>
            <a:ext cx="7972766" cy="409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6"/>
          <p:cNvSpPr txBox="1"/>
          <p:nvPr/>
        </p:nvSpPr>
        <p:spPr>
          <a:xfrm>
            <a:off x="3491880" y="3147814"/>
            <a:ext cx="2088232" cy="46935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（点击播放视频）</a:t>
            </a:r>
            <a:endParaRPr lang="zh-CN" altLang="en-US" sz="20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357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55576" y="1635646"/>
            <a:ext cx="7848872" cy="2654573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kumimoji="1" lang="en-US" altLang="zh-CN" sz="28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会写本课生字词语。</a:t>
            </a:r>
            <a:endParaRPr kumimoji="1"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20000"/>
              </a:lnSpc>
            </a:pPr>
            <a:r>
              <a:rPr kumimoji="1" lang="en-US" altLang="zh-CN" sz="2800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把握课文主要内容，体会课文“提出观点</a:t>
            </a:r>
            <a:r>
              <a:rPr kumimoji="1" lang="en-US" altLang="zh-CN" sz="2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论证观点</a:t>
            </a:r>
            <a:r>
              <a:rPr kumimoji="1" lang="en-US" altLang="zh-CN" sz="2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总结观点”的行文思路。</a:t>
            </a:r>
            <a:endParaRPr kumimoji="1"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20000"/>
              </a:lnSpc>
            </a:pPr>
            <a:r>
              <a:rPr kumimoji="1" lang="en-US" altLang="zh-CN" sz="28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联系上下文，初步理解“真理诞生于一百个问号之后”的含义。</a:t>
            </a:r>
            <a:endParaRPr kumimoji="1"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7504" y="411510"/>
            <a:ext cx="1636934" cy="400110"/>
            <a:chOff x="7300953" y="4066664"/>
            <a:chExt cx="1636934" cy="400162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525CFD39-A22E-C348-BCD9-F21C6C36F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8304" y="4069434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" name="文本框 15">
              <a:hlinkClick r:id="rId3" action="ppaction://hlinksldjump"/>
              <a:extLst>
                <a:ext uri="{FF2B5EF4-FFF2-40B4-BE49-F238E27FC236}">
                  <a16:creationId xmlns="" xmlns:a16="http://schemas.microsoft.com/office/drawing/2014/main" id="{F8F78E23-50A4-DE4E-802E-429241B99C9C}"/>
                </a:ext>
              </a:extLst>
            </p:cNvPr>
            <p:cNvSpPr txBox="1"/>
            <p:nvPr/>
          </p:nvSpPr>
          <p:spPr>
            <a:xfrm>
              <a:off x="7300953" y="4066664"/>
              <a:ext cx="1231486" cy="400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rgbClr val="FFFFFF"/>
                  </a:solidFill>
                </a:rPr>
                <a:t>第一课时</a:t>
              </a:r>
            </a:p>
          </p:txBody>
        </p:sp>
      </p:grpSp>
      <p:sp>
        <p:nvSpPr>
          <p:cNvPr id="8" name="文本框 14">
            <a:extLst>
              <a:ext uri="{FF2B5EF4-FFF2-40B4-BE49-F238E27FC236}">
                <a16:creationId xmlns="" xmlns:a16="http://schemas.microsoft.com/office/drawing/2014/main" id="{2CE03CEB-302D-7F49-91E3-27EDABCA2FA5}"/>
              </a:ext>
            </a:extLst>
          </p:cNvPr>
          <p:cNvSpPr txBox="1"/>
          <p:nvPr/>
        </p:nvSpPr>
        <p:spPr>
          <a:xfrm>
            <a:off x="536936" y="857930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学习目标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9C90686-15F3-D346-BEB7-8A3E8DB4E2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91060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1050615"/>
            <a:ext cx="6408712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从细微的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、司空见惯的现象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中发现问题</a:t>
            </a:r>
            <a:endParaRPr lang="zh-CN" altLang="en-US" sz="2800" dirty="0"/>
          </a:p>
        </p:txBody>
      </p:sp>
      <p:sp>
        <p:nvSpPr>
          <p:cNvPr id="6" name="下箭头 5"/>
          <p:cNvSpPr/>
          <p:nvPr/>
        </p:nvSpPr>
        <p:spPr>
          <a:xfrm>
            <a:off x="4427984" y="1654061"/>
            <a:ext cx="144016" cy="199869"/>
          </a:xfrm>
          <a:prstGeom prst="down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86307" y="1925938"/>
            <a:ext cx="1627369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提出问题</a:t>
            </a:r>
            <a:endParaRPr lang="zh-CN" altLang="en-US" sz="28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4436368" y="2546566"/>
            <a:ext cx="144016" cy="199869"/>
          </a:xfrm>
          <a:prstGeom prst="down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03076" y="2815885"/>
            <a:ext cx="1627369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实验探究</a:t>
            </a:r>
            <a:endParaRPr lang="zh-CN" altLang="en-US" sz="28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4444753" y="3457979"/>
            <a:ext cx="144016" cy="199869"/>
          </a:xfrm>
          <a:prstGeom prst="down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03076" y="3776722"/>
            <a:ext cx="1627369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取得成果</a:t>
            </a:r>
            <a:endParaRPr lang="zh-CN" altLang="en-US" sz="28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649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1887676" y="1203598"/>
            <a:ext cx="6716771" cy="198977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   为什么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波义耳能有这个科学发现呢？请你抓住关键词句读一读，把感悟批注在书上。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38364"/>
            <a:ext cx="1273393" cy="18248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973615"/>
            <a:ext cx="75608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波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义耳立即敏感地意识到，紫罗兰中有一种物质遇到盐酸会变红。那么，这种物质到底是什么？别的植物中会不会有同样的物质？别的酸对这种物质会有什么样的反应？这一奇怪的现象以及一连串的问题，促使波义耳进行了许多实验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2843808" y="1491630"/>
            <a:ext cx="318130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834350" y="2505583"/>
            <a:ext cx="7252992" cy="497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899592" y="2931790"/>
            <a:ext cx="7187750" cy="7200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34350" y="3493895"/>
            <a:ext cx="134833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990998" y="3925943"/>
            <a:ext cx="1531477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3792773" y="51470"/>
            <a:ext cx="2003363" cy="967406"/>
            <a:chOff x="8100392" y="1962696"/>
            <a:chExt cx="1043608" cy="54950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2" name="云形 21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3" name="TextBox 20"/>
            <p:cNvSpPr txBox="1"/>
            <p:nvPr/>
          </p:nvSpPr>
          <p:spPr>
            <a:xfrm>
              <a:off x="8132504" y="2068567"/>
              <a:ext cx="762584" cy="22348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善于观察</a:t>
              </a:r>
              <a:endParaRPr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22454" y="1823240"/>
            <a:ext cx="2003363" cy="967406"/>
            <a:chOff x="8100392" y="1962696"/>
            <a:chExt cx="1043608" cy="54950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5" name="云形 24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6" name="TextBox 20"/>
            <p:cNvSpPr txBox="1"/>
            <p:nvPr/>
          </p:nvSpPr>
          <p:spPr>
            <a:xfrm>
              <a:off x="8132504" y="2068567"/>
              <a:ext cx="954628" cy="3321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挖掘问题</a:t>
              </a:r>
              <a:endParaRPr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673093" y="3723878"/>
            <a:ext cx="2003363" cy="967406"/>
            <a:chOff x="8100392" y="1962696"/>
            <a:chExt cx="1043608" cy="54950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8" name="云形 27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30" name="TextBox 20"/>
            <p:cNvSpPr txBox="1"/>
            <p:nvPr/>
          </p:nvSpPr>
          <p:spPr>
            <a:xfrm>
              <a:off x="8132504" y="2068567"/>
              <a:ext cx="954628" cy="3321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反复实验</a:t>
              </a:r>
              <a:endParaRPr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7328120" y="2009625"/>
            <a:ext cx="84428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344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1331640" y="3512934"/>
            <a:ext cx="6896422" cy="9310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◇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发现现象到最后成功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发明石蕊试纸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是一蹴而就的吗？这中间波义耳是怎么做的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95" y="467748"/>
            <a:ext cx="1104039" cy="1582166"/>
          </a:xfrm>
          <a:prstGeom prst="rect">
            <a:avLst/>
          </a:prstGeom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71600" y="495014"/>
            <a:ext cx="7992888" cy="121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请你思考下面的问题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然后梳理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出波义耳发明石蕊试纸的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过程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31640" y="1851670"/>
            <a:ext cx="6896422" cy="9541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◇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实验室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里那么多人，为什么只有波义耳发现了这个现象？</a:t>
            </a:r>
          </a:p>
        </p:txBody>
      </p:sp>
      <p:sp>
        <p:nvSpPr>
          <p:cNvPr id="3" name="矩形 2"/>
          <p:cNvSpPr/>
          <p:nvPr/>
        </p:nvSpPr>
        <p:spPr>
          <a:xfrm>
            <a:off x="1331640" y="2902590"/>
            <a:ext cx="6896422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◇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波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义耳的这一连串问题之间有关联吗？</a:t>
            </a:r>
            <a:endParaRPr lang="en-US" altLang="zh-CN" sz="28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54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2" descr="data:image/jpeg;base64,/9j/4AAQSkZJRgABAQEASABIAAD/2wBDAAgGBgcGBQgHBwcJCQgKDBQNDAsLDBkSEw8UHRofHh0aHBwgJC4nICIsIxwcKDcpLDAxNDQ0Hyc5PTgyPC4zNDL/2wBDAQkJCQwLDBgNDRgyIRwhMjIyMjIyMjIyMjIyMjIyMjIyMjIyMjIyMjIyMjIyMjIyMjIyMjIyMjIyMjIyMjIyMjL/wAARCAH0AfQDARIAAhIBAxIB/8QAHAABAAICAwEAAAAAAAAAAAAAAAYHBAUCAwgB/8QATxAAAQMDAQUFBQQGBgYIBwAAAAECAwQFEQYHEiExQRNRYXGBFCIykaEjQrHBFSRSYnLRFjOCkqLhFyVjk7LwCDQ1Q1Nz0vEYN0Zkg4Sz/8QAGwEBAAIDAQEAAAAAAAAAAAAAAAEDAgQFBgf/xAA3EQEAAgECBAMFBgYCAwEAAAAAAQIDBBEFEiExIkFREzJhcaEUQoGRsdEVI1LB4fAkMwY0U/H/2gAMAwEAAhEDEQA/AL2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Y1wr6W10E1dWzNhpoG78kjuTUINtnmfFs/c1i4bLVwseuemVX8UQJRLG/ZP4Zo6iCOeF7XxSNR7HtXKOReKKikX2bPWXZzY3Ocrv1fGV8HOT8iBmxr2SsAZAfHKjWqqrhE5qAH3pnoUVp2ru20PailctbNDQW6RZ2MjfhrI2uwxiInBVdwyvdkJFUb2leoTkQLQAAAAAAAAAAAAAAAAAAAAAAAAAAAAAAAAAAAAAAAAAAAAAAAAAAAAAAAAAAAAAAAAAAAAAAAAAAAAAAAAAAAAAAAAAAAAAAAAAAAAAAAAAAAAAAAAAAAAAAAAAAAD8eid5p9UWirvlhqKCiuctunfu4qI85REXinRcL4AETG7cLwXGF+RQ1o1LfdmWqpLRqSWorLe9E47zpPd6SRK7ivi38wnZKqJmvdfJi2+40l1oYa6hqI6immbvMkjXKKn/PQgWm+7KAARzXWm5dVaTqbZTzMinVzZInPT3d5q5wvgvFCRgY2jeNmSP6JstVp7R9utda+N1RA12/2a5amXKqIi9cZJABERtGyQABwlYksT43fC9qtXyVMKcwAhugNCN0Sy4ItYlS6qlarVazd3Y253UXvXjxJkBjWuzIAAAAAAAAAAAAAAAAAAAAAAAAAAAAAAAAAAAAAAAAAAAAAAAAAAAAAAAAAAAAAAAAAAAAAAAAAAAAAAAAAAAAAAAAAAAAAAAAAAAAAAAAAAAAAAAAAAAAAAAAAAAAAA65AAajUOm7Zqi3OornTo9icY5WriSJ3e1ei/RTbgRMb90opofRSaLpaymbc5axlRKkjWuYjGswmOCIq8V6r4cjL1ZrC2aPoPaK56vmkRUgpo/jlXw7k71UDGsbQmbRHdv3ORrVc5URqJlVVcInqUB2uuNrVXIyDFNaWuwrUVWU7PBV5yO/54BKVXissu97VNLWV74UrHV9QxcLFRt38L4u+H6mv0/sVsFsayS6Pluc7eKtf7kSL4NTn6qQlnNoRFIjui9Zt2rJ5FZarFCiquE7eV0jv7rE/MumjtVBbo0joqKmpmImESGJrPwQIYzkWRGyjWa22p3dc0NrlYxeKLDbsJ83l/koV811qgl1btYtadpWW2okYnH7W3I5P8HEv0lCre61RFLtzuVNMkV2sESu5KkUjonJ/Zeil03K02+70zqa4UUFVE5MK2ViO/wDZfInZCr2i1pNMaxs+raVZbdU4lYn2lPL7skfmnVPFOBWGq9klysE0l60tVvWKHMqQI5WzwonH3HJ8SJ3c/MJYxO8MJpMdl3pyK82Ya+dqmifb7nK1btTtzlMJ28f7XmnX5kC1hW2/RYY6gZgAAAAAAAAAAAAAAAAAAAAAAAAAAAAAAAAAAAAAAAAAAAAAAAAAAAAAAAAAAAAAAAAAAAAAAAAAAAAAAAAAAAAAAAAAAAAAAAAAAAAAAAAAAAAAAAAAAGr1DS3ars8kdkuDKGvRzXRyyR77VwvFqp3KAJ38m09Fx3lRVWptqtjeq1lipK2FvN9PAr2qnmx2foAV72jut0rLT22ShuNwht15t01sqpXpG1+d6PeXgiLnDm8fDqBYwi3qs1EyqJ3n1PiTzQDMefqK3/6Sdr1bFcXu9ihfI5WI7j2Ubt1rEXplVTPqZuydd3axeEXgqx1KJ/vkJJUx4rJp7y9KOjp6CljpaWGOGCJu6yONuGtTuRDIIFiQ+KAH04PlaxMvc1qeK4DC2StI3tOwmImezmYlTcqSjpJqqpqYooIW78kjnphid6mbCMlLRvWd0JmJjuyyrK3btp6nqHx09FXVMbVx2qI1iL4oirnBmiYvt4YQx5677StMhGmNqVg1MkjI1lpalnHsJ0RFene1UXCkqM+orgrzZPp1ZMsdfaTtVNlTJiU1zpqtyNjfxVMoi9fIvaeHX4c1uWs9fixW3w3pG8qF2h2OXQGt6LUFnXsaaeVZ2ManCORFy9n8LkXl4qWFtmtiV2gpard+0opmTNXuRV3XfRfobqGraNp3hleOm6ZW+tiuNupq6BcxVETZWL4OTKEQ2R17q3Z3RMeuXUsklN6NXKJ8lQJZRO6KT0TgEDIAAAAAAAAAAAAAAAAAAAAAAAAAAAAAAAAAAAAAAAAAAAAAAAAAAAAAAAAAAAAAAAAAAAAAAAAAAAAAAAAAAAAAAAAAAAAAAAAAAAAAAAAAAAAAAAAAABFwuUAAYVVaLbXVUNVV0FNPUQO3opZYkc5i+CqZoEbJPLmPMAKItrv6Nf8ASBlixuxVNU+PC8t2Zu83/FgyttNrnt2oLVqWmbhVRI3PT7ssa7zF9UynoSKo6WLdJ3XqhqtNX2l1HYKS6UrkVk7EVzc8WP8AvNXxRSBaiJ3hn1c/s9PJKv3W8u8xbyv6guP2m/iUanNGHFbJPk1OK/8ArT84WY6c1ohbpf8AsUvc9Zatv2qq61aepInLTPc1VcxHKuFwqqrlwiZMrQ0zLRtqvVDO3C1zXrE5e9cSJ803jXjSYbUrm1MzM27f42b2imL6elvSP8E5skXmmKNohRljly2hBNXXXVLqj9E6ilWHcVJFija1Gqi8EVd3njx7iTbQaOCp2tW6lrG71NP2THpyRWq9yLx9SNHp9NTe+GOvxUYZtj0+aa94myM+XLPhySsyxE5Kb9piEptNJpmj2f1d3tsFPPHS0rpcyQtV73on31dlc73NCB6blqLdb9Y6be13aeyyuY1f3ODvmmFNWMObPktGa8xaPKPSf7NrUTvfDnr2naJ/FfNqY6RNI3j1UY42i+KUPnoax1sS9SxtWCad0WUVEXtETe5dE48CQtnil2SSQN4viurVXPPDkzn8To1yU55wxPWIac1mOIRae01as1nb2ktjeJ0+3xbK13C7bObjRJVSLVWiviZURvjVd3dciLvNzyVueKG+1FFFV7GbZJI3L6Wlgex3VHZx+CjV6amp60na9WpTLM8QisfGP1lOLLbD73WsrLV/4vNPzWJrioiuGyy7VMb2vjloVkaqLwXkqKQ1K53/AMNrnyO972daduV447bdRPkdXBeb462t3mFu0R2UZYiN4hX91lbDZFdpS4MzwbXLhPNjTu2IU3ZaLqZ1/wC/rnqnk1rW/wAyQp2TTsssEDMAAAAAAAAAAAAAAAAAAAAAAAAAAAAAAAAAAAAAAAAAAAAAAAAAAAAAAAAAAAAAAAAAAAAAAAAAAAAAAAAAAAAAAAAAAAAAAAAAAAAAAAAAAAAAAAAAAEX1FtA09piqWkuFVKtUjEesMEKvciLyz0TPmZ910lYL5VMqrnaaWrqGN3UkkZxx3LjmgETaINt0XsW1i26k1FTWm3Wq4P7ZVRZ3buI0wvFyIq4Qm9FbaC2xJHQ0VPTR9WwxI1F+QGMW36MtohlACRrNQWKi1HZKm11rF7GdvxJzY7OUcncqKbMCJjeNkqL2XXSq0lrut0pcJN2KeR0W67g1Jm/Cqd28358CRbVNAS3be1HaEctxgYnbxN5zNbyc3H30T5oneTIqrO3SU2r5wtGti7ailYiZXdyiePMrzZXtCdqSkW03SRFukDN5si8PaI0+9/EnX595qa3H7TBasejalsYbct4lRW26IbRGS2S/WTVVK1d+nlRkmOu6u8nzTeQm2vrEtyslxoGNy97O2g4feT3k+qKhxOC5t4tin5x/dq2j7Hron7s/pLc11NrReF0x7bBMebSbVNNVOoLbbtUWKN87o40kc2JMuWN2HNciJxXBttjV/ZdNIJa5H/rNuese717JVyxfxb6HdrimuW0/dt9J/wAw2Jhz725qRMd4Y0nfoiuzbT17uuqq3UF2o5IYqljmu7WNWdorlTewi9MJj1L0RMHN1GLeMenxR0iYmfhEOkvxT1tkt5q3nS4bIb+zVb7fSQ/6okm3mVm+m5HHz95M5VzUXGMcceZ6Fq13KaVyrwRi/gJmI8UqdRblxWn4Sq5J32hsY43vEKV2jS0ti0PDZ6dFRkrmQRo5cruM4qq/JPmau+U7ta7VaCwsVHUtJhk2OiJ78i+fJpwuGxObV2y/OXR4Th9ng5p726tnVTFMMUa+stz5do7Q7tVSPsmxLTVnn92eskSdzV5tYiukwv8AeaY2uZ3a62o0thoeNNTuSiYreSIi5ld5JhU9DpjWnpERJbrZauzigW3bPrNC5qte+DtnIve9Vd+aEnhijghjhjbusjajGInRqJhCBZXslzAAAAAAAAAAAAAAAAAAAAAAAAAAAAAAAAAAAAAAAAAAAAAAAAAAAAAAAAAAAAAAAAAAAAAAAAAAAAAAAAAAAAAAAAAAAAAAAAAAAAAAAAAAAAAAAAAAAAAAAAAAAAAA9QAFIbSdJ1el71Hq/TzXQxpJ2s+4mUp5c/Fj9h3JU5ZVeil2yRslY5kjGvY5N1zXJlFTuVCUKprtO8LUJ0zrq2a4tzIUcylvMTcupXrjeXqrFX4k696dSNax2Qr236W0kvs1TGu/7Gjt1M/tRO+6vhy8uRo8Q0n2jH07x2/ZvrNNn5LdWvNPRptQUVVoDVtNqm0Ne2kkl3aqnbyaqr7zFTudxx3Kh8rNf1kNrntGt9PVK1LoljSRG9n238aLwz13m/I5XDdXOSJw396v+/RfqNDXJeMuOdrR5+rZ1WHkt7SnaVePUzWs0vG8Lztd0pbzbKe40MiS01QxHxvTqi/n09DzHpHXd70tLLT2nFRT1DlVtJOiv95eSpu8d7vxwU3TtXezGJ3VRad9oelr/VNo7FW1T3ta2GF0iqq4Thxx9CjZLDrjW6sl1HcX0lGq7yQSJhE8om8P73E1dZjnJgtWvm18/FsOPpj8U/Rs4rRW8TKcekyZOtukItpvV0liqrzdE3nXOugdHBIqcI3Pflz1XwTl4kpvGzG12qxVlWt0mSaONXsdUK1sauToqJ38cYN/k5eWK9ocbBxXLly1py9J9Gtzb7zPdvZNFSlN90h2L6WdBSTalrGKs1U1YqVHcVSPPvP/ALS/RPEkWyW+PvOhoGyrmagetKq97URFb/hXHod1DSpXzZU7JyAMgAAAAAAAAAAAAAAAAAAAAAAAAAAAAAAAAAAAAAAAAAAAAAAAAAAAAAAAAAAAAAAAAAAAAAAAAAAAAAAAAAAAAAAAAAAAAAAAAAAAAAAAAAAAAAAAAAAAAAAAAAAAAAAAAAAAABjXCD2igqI2xMkkWJ7WNciLxVFxz5cTJzjj3ARKXl7SWoLjp51RRUFjirK9zlRz0jc6VqpwVPd6IqG519pWbSerYn0N2dBFdZHvZIr1YsOXJvI5U5tyvM0dbpaZpi2S/LEfk3MkVms80b/AwZbY52rXeVW0xbpOzurbztA7DtKqaltcT+XaOihc1P7Sq76Gv/Q2i6N6zXjUs1yqPvNpWquV/i4qvzORjw8P32pE2n8Z/wALfb62/hxYuWPi3L5NT96Yj8mHs8Fet77sJ8FsqXtm1BrCSrei57Oljkn/AMTkwnofZ79penz+i9LNqUb/AN/cJnP/AMKFvNkr0wYdvntH+SuDVW6ZMu3whhMVnrkvv8icuKPcpv8AGUq2J6gio75XWFz17Ot+2pldz32IqKi+bfwOrZbp253jVkGqlpqaltsEj0xEiMRXI1W7rGp0TKZXzN+N5jqxpXkry7zPzU027QmPFbm7L5BkLAAAAAAAAAAAAAAAAAAAAAAAAAAAAAAAAAAAAAAAAAAAAAAAAAAAAAAAAAAAAAAAAAAAAAAAAAAAAAAAAAAAAAAAAAAAAAAAAAAAAAAAAAAAAAAAAAAAAAAAAAAAAAAAAAAAAAAAARnV2h7VrJtN+kZKmJ1Nvdm+B6NXDsZRcouU4EmAxmu7JRGrtktXZJYq3TsUtzpWcZqaZEfI1ydd1MbzV7k4oXvgiY3jbdKvl5esLHndz9W60hi0/Rafbb4GqnbKyB0UaKnLeVycETnhMqp6IVVVeq+BpafQ0xZPaTM2n4t0yZ7ZI5dtoGo0vYo9NaborTG9JFp48Ok3cb7lXLlx4qptwIiNoSAAAAAAAAAAAAAAAAAAAAAAAAAAAAAAAAAAAAAAAAAAAAAAAcXvbEx0j1wxqK5y9yJzADkQXZ9r6bWlXdopaSKBlM9roHsVV3o3KqJvZ68M+oSMK23ToEDMAAAAAAAAAAAAAAAAAAAAAAAAAAAAAAAAAAAAAAAAAAAAAAAAAAAAAAAAAAAAAAAAAAAAAAAAAAAAAAAAAAAAAAAABqtSWypvGna6go6uSkqZ48RzxuVqsci5TinRV4L4ZNqBE9Uqz2c64rKmsm0tqR72XmlcrI3y85sc2r+8nPPVOJ07V9HTVDG6rsyPiuVFhZli4OexvJ6fvN+qeRIwrPXaS9fOFpEf0TqF2qNJUN0kbuzSNVkqImEV7Vwqp4KvEgZorO8JAAJAAAAAAAAxbhc6K00L62vqoqanZxWSV2E8vFfBOIBEsoqK97ZJqyd9DpG2yVMy8EqJ41wni1n5uwGOS9ccc152hLGvPknlpG8rXqaqno4HT1VRFBC3m+R6NRPVSg36UvupahK3VN3le5eKQtcj1Tw/Zb6IZOLqONUr0wxv8ZZN/Dwq9uuWdvgs+v2q6NolVn6V9oei4/VYnSJ88Y+pB6XRFgp0TND2yonOeRzvpy+h2nkr8U1VvvbfKHO5oehpw3T1713+aSu22aVbwSK5O/8A10T8XGnbpqxtTCWijx/5SKeueK+3an/6T+bzvPV6j7Jg/oj8m2/026V/8C5/7hv/AKjUu03Y3JhbTSY/8pEPavFRrtT/APSXl+er1H2PT/0Qm1i2g6Z1C9sVHcmxzryhqk7J6+WeC+ilXXPZ5a6tquo3PpJOiJ77PkvFPQ9o8xg4zmp/2eL9XmImJdzNwrDePB0n6L58zztTai1js7qYmS1HttucuEilkV8bk6o1V95i/wDPE9O1dJrMWpieTvHk4rLUabLp5jn7PRJFZdommqWw0d0qq9kKVUSTRwJ78vLiiNTjwXhleBtJ2lix5ohKisZ9uOno5FbDb7nK3o9WMbn5qQMmHPCziAWjbDpe5TpDNLU2964RHVTMMVe7eblE9QnZmwi8J+cIZoqiFksMjJI3plr2ORyOTvRUIGY5jmAAAAHQAIXtTvbrLoSs7N2J6xUpI+P7XxL/AHUUr7bFd33nVdv05Q5kdTKiOROs0mERPRMfMkhjfswv1naEp2J2n2HSE9wc3D66oVW5/YZ7qfXeJ7ZbXFZbJRWyDHZ0sLYsp1VE4r6rkgZU7MojZn8uAAkAqonMABpqbVun627/AKKpbvSTV3H7GN+8q45oi8lXwyARzQ3IAkAAAAAAAAAAAAAAAAAAAAAAAAAAAAAAAAAAAAAAAAAAAAAAAAAAAAAAAAAAAAAAAAAAAAAAAAAAAAAAAAAAAAFRFbjnzTiAA64YYqeFsUMbIo28mRtRrU8kTkdnlxTp4gAOiatpadrnTVUETW81kka3HnlQCN4d5pHax021/Zuv1tR/d7S3+YSlHNDdmsl1DaY7bU17LhTTQU8bpXrDK167qJnki8yEpRvDp1Lqi2aUti11ymVqLlIomJmSV37LU/PkhTVOyp2gail1Hd43Jb417OkpnLlu6i8E8k696+RDkcS4hOGPZ4p8U9/hH7k2iI3b2g0ntbe1ydo7fF1ytuu0q8fpW7ySU1qid+rUzVX4e5Pzfz7icIiNbuoiIidEM9fxGun8FOtv0+byu+/djpNDbUePJ0q9FEbdmNQ2+jtkCQ0VPHAxOjExnz7zJLMubJltzZJ3lWrx4qY42pGyw8gAAAAAAAADw6j8SEiVZ661LFcFfaaeNFjgl3nzO6ubwwnhx9SU0uiLRS3Z1w3ZZXb6yMjkVFYx2c5x19T0vCtDbF/PvPeO3wly8nFM98Xsu0fDvLz3EdZGT+VXtE/o6VOHYaZPad5RjTugFq4WVl1dJDG/CtgZwe5O9y9PLmWV3qdPW8XjHM48Mbz6vNufpeGTeOfN0j0d5pIdIWCBiNbbIHfvSZcq/NTdm7biOqtO83mPk0mpXQaesbckNtF7loKzV0a+zxrRTLydDxb6tVeRKDqYeL6ik+PxR8XLc7NwzDePDG0uira3XTU2zK4N3JEmt73e9ErlWGZOuP2Hf88Swqyjp7hSyU1VGksMiYVrvxTuU9ppdZi1Mb0nr6PHY8tsV4vSdph5TPpsumna3Z6jJjrkrNLR0lONM6ntuq7Syvt0uU5SxO4Phd+y5Pz5KUFVUd52e3eO7WipetOrt3fXkqZ+CROSovf+B7tz9DxCupja3S36/J5SJiV+r0dtPbeJ3r/vd6WNHpLUtNqzT8Nzp29m5csmhVcrHInNvl1ReqKh0BSiJ3bteKd/gfQJFVW3Z5c49r9TfqxjHWxtRJVRSrIiq97k91Mc+Cr9ELVXp0JQw5Z33ZicuvqOgAaLUmr7NpWm7W6VSMe5FWOBnvSSeTfzXgRC5bIIb1q6tu9zvM0sFRJvtgjZh6Nx8O+q8ETwQCJnZjNN0LvGtNU7R69bPYqWWno3cFhidxc3vlk6N8EwnmXjaLLbrDQto7XSRU0Cc2sTi5e9y81XxUlDHebLIjZDtCbL6LSkkdwrnpV3ZqLuvRMRw5TCoxOq9N5foWAShEV2ZAAAAAAAAAAAAAAAAAAAAAAAAAAAAAAAAAAAAAAAAAAAAAAAAAAAAAAAAAAAAAAAAAAAAAAAAAAAAAAAAAAAAAxxRfHHgAGDd7xQWK3S19yqW09NGnFzuq9EROaqvcUPq+71G0HXqW2llcltpXOjiVPhRG/HLjkqqvBPJAo1OojT4pySiZ2ZYcU58sUhk6j19ftdXJbVp5s1Hb/vbr9x70T70jk+Fv7qEmtlqorRSNpqKFscfVebnL3qvUyz58eCnPkl4zNnyZrc2Sd2OOl81+SkPU4cNMNeWkbIXDszV+Fq7qq9VbHDn6qpYPU7V+OdfBT85efcmvCPO1/o7iIM2cWRrEa6Srf477W/TBLzrzxrUT2iI/ByHLjhWD1l00Iqtmlvc1Vo6yeF69JER7V8+Sk3O1j43lifHWJ+jiuTfhOOfdtMfPq6zU6ctM1ls0dFPUtmex7nNc1FRN1V5YU2xt63UV1GactY2hqNbSYLYMUUtO7ZAAAAAAAAAAAAAAAAAAAAAAAAAAAAY9fRRXGhmo5mo5kzFYqd3cvpwUyE5meLLbFeL17wwYZccZKTS3mzRTYncpKDU1xscjnbk0auROnaRrhfpn5Ia/RX2O25jWcEWoqG482Lk99FotWLR5tfRzvpsfyeOrHLaayt1HTU3j4vQo6GwIAAAAAOmOhrb5frZpu3+33aqbT06uRiKrVcquXkiInMAT0bIr6XbNpKNfs3183jHSrj6qgSMOeFglW1W3SxRtxTWu4yv6b+5GnzVVISzYc8LSKVbtyuVZOkVu03HI9VwjO3e9y+jWkJZq+efRdRiWupqKy1UlTV0jqOolia+SncuVjcqcWqpAsRHZlgCQAAAAAAAAAAAAAAAAAAAAAAAAAAAAAAAAAAAAAAAAAAAAAAAAAAAAAAAAAAAAAAAAAAAAAAAAAAAAAXjj5L5AAPN9xsmpNnmoayohoXVFG9yoyoWNXxvjV2UyqcWqnXJbeutotDpCB1LEjaq7SNy2nzhsaLyc9eidyc18jX1Wlx6mnLfdsxG6cGe+mtNqx3V2vt0VnRbS6GSJPbKKeGRVxmLEjV+eFQ01r0tctUV0t1uapTQ1D1kcrI0Ysmf2WpwRPE83l4Jlif5domPydDWcUx4PDj62+kO1j4vSffiYn82jpeH3zeK/SqyKGsp7hRQ1lK9XQzN3mqqYX1TofaKjgt9FFSUzNyGJu61M5+fieYzYrYck47d4Rly2y3m956y9DiyVyVi9Z6SY8dcdYrXtDvBgMwAAAAAAAAAE4qid5iXSs/R9pq6xGo9YIXSI1euEzjyC3Bi9rlrj9ZFWfJOLHa/pDLMS13CO6WunrosI2ZiOxnOF6p88lS3UYpw5bY58lqrDljLSLx5ssFQtAAAAAAAAABh1F3ttJUez1FfTRTYzuPkRFwYNz0pZ7vM+eqpl7d6JmVj1aqqnLwLqafNeOalZmF+DiGowV5KW6ekqr58VJ5bWiJU5tDgzW5rx1blj2yNa5io5ruSpxRfUgFVp+9aVVayx1b6mlbxkpnNyuPFvJyeKYU05iYnaXeprNNrI9nqI2t6/5bcTExvDiX0ufSzz4Zma+iwCOac1fR31GwOT2etxnslXKP71avXy5nAdHWcNvp55o619f3dto6TXUz9J6W9P2SPqPM5w3hAdKSNg24QrKu6jqyViZ73MXBi67o5bVf6K90j1jleqORyfdlZxRfVPwPa6Kd9Nj+Tn8G1HPjnFP3f7vKan/2b/NucVwxTJGSPN6S5ZQ19iubb1YLfc2phaqBkytToqpxT55OyNFET0bAASAADoq6Omr6d1PWU8NRC74o5WI5q+ineBHzSi9Ts50fVqqy6fo2qvWJqx/gqEoJQx5YZIzSbPNI0LkdDYKJXp1kasn/ABKpJiUI5YS6KejpqRMU1NDAmMYija38EQ7wGwAAAAAAAAAAAAAAAAAAAAAAAAAAAAAAAAAAAAAAAAAAAAAAAAAAAAAAAAAAAAAAAAAAAAAAAAAAAAAAABg3i60tjtFVc61+7T00ayPXvxyRPFVwnqARM7Q0Wu9b0mjbTvu+1uE7VSlgzzVPvO7mp9eRTFDT1m0LVVTebtvJTNeiqzPBGp8MTfBOv+Yc7iOtjT05a+9P0+P7ItbZs6HSTqL81vdj6/B3aUsE17rpNQ3pXzulkWRna8e0d1evgnRP5Fgsa1jGta1GtaiIiImEQ1uK8Q5P5OKevnPp8HnJmZmZnzbPDtHz/wA7JHTydyKxWNofeX/PIECQAAAAAAAAAAAAABpNXv3NJXJUXCrFup6qh064kbHpKs3l/rFYxvmrk/kbvDo31VI+LPhdd9VX4b/o1NfP/Hv8mPEZ209kY0XeX2SdltubHQ09YxJ6aSRMN97gi5/Zdjn3oWXb9DW7WWy7T8VYiw1cVE3sKpie8zKZwqdWr1Q63FdHOWvtaR1jv8nY+Lm8N1UY7ezv2n6OdyxaHDjnw7yC1U2pdndU2hvVOtZblXENQ1V3VT9168l/dd6HgXq9XwvFn8VPDb6PYPOafiGXD4b9YTo0lBq2y3HHZ1rIpF5xz+4qfPgeUbubh2pxT1rvHwejamLXYMkdLbfPo3Z8a9r0RWOR2erVRfwNJMxMdJbZExPZxfPFG9rHyMa9/wADVciKvki8yDbSLVI6Kmu0e8nY/ZyY+7lctcnrwEUtMbxG7ucF1FYm2CfPrH7Im0RO0y4/FsEzEZq+SeEV0RqCS8W+SnqXb1TS4RXrze1eSr49Pl3nCdTimjjBeL07W+jsudw7VTmpNb94SoHLHSQfP5gAIJrHSrm715tLVZPGu/KyPnw++3uVOpOlVreKqicOqnd4br94+z5+sT0iZ/SXCiHH1+i2/n4o6x1n93YnbzR3SWpmX2h7OZUSuhRO0an306OT8+4gN8qI7NrCeos07Wtjejk3Fy1HKnvN8U6YOjxDQ/Zr7192e37O/paTqNJFdRHf/d2jotZGeu0+9Hf93F1N4w6mbYZ7f7sku0yqibRUNLvIsqyLMqIvFGoipn5mRs/0lHrm6yXm+3GKeNkn/VGyJ2kuOSOb91id3U5nBKW575PLbZ3sWKmGnJSNodDi94mtaee7kWvbLbnvO8re0NSyUWhbHTytVHto2KqKmMZ4/mb9uEaiNRERE5Jwx6FiE17JfQAAAAAAAAAAAAAAAAAAAAAAAAAAAAAAAAAAAAAAAAAAAAAAAAAAAAAAAAAAAAAAAAAAAAAAAAAAAAAAAAAAAAAAAAAAAAFc7a6p0GhGQJyqa2ON3kiK78kNrtL0tW6s0uykt7o0qoKhs7GSO3Ukwiorc9F48AQwvO0JtG8ITo6nbT6Tt+78UkayuXvVyqRGm1HftHbltvFrkayFN1jZmrG5E8HcnHj+J35tVeZ9dvyd3VcKx57Tes8sz+T0fD6cunrH4uPp+I5MNYpMbxCy0yviQJm06nc7K2qXs04qrJkVfPkeUd2eB28rx+T0ri/xev8AQnpwilbNDHK3O7IxHpnuVMocJNqzW01nydlFZ5qxaPNzBAkAAAAAAAAABOfDHmpHtW6ibYbbuxOT22fKQov3U6uXwT8Ru6HDtFOpybz7sd/2GlrtXGCnSestLqJ0+rdU0GlrblWpN9s9F5L95fBGtz6qWDsj0Ytks63quj/1lXtym/8AFFFzRPN3NfQ63B9L7Ok5rd57fL/Ls9uzm8T1HtLxirPSO/zc6tem8rGo6WKiooKWBqNhhjbGxqdGomEO5F4ciBmOiqo6eup309XBHNC9MOjkYjmu80U78gBXN22K6VuCvfSx1FvevSnkyz+67KfIsdFyTuhhNIlmour2E3WmkV1rv0LmpySRj4l+bVVC9CJis943Srito7Ssee5dk2vnxugdX08kLkw5q1r1RyeKKh6EK4w4otzRWN/ksYzbLMbTadvmyeZ6zRurNn0kV37CGeHCpMtO5ZGtb3PTGUTx6Hpbd4Ki8UXn4lOp09NRj5L/AOVxhy5NPeL0FA2zaFaqtiJWtfRyLwVV95mfNPzQm20XR+j4dPV96rLe2mnjZlslJiN0ki8GphOC5XHNDy+o4Pmp1x+KPq9Q7WHimG/S/hn6OFaI23RG8a2tNvpHPpaqKsqFT7OOJcpn95eiGLst2bN1Bu3u8sVbcx2IYF5VCpzVf3EX5+SHk9PwvPlvEXjlr6vWy9Bn4jhpTek7y87Su7Tad0DqXXcj7k+VKekmcq+01KriTwY1OKp48E8z0xFEyFjWMajWtREaiJhETuRDDHjpirFaRtEMmVrXy25rSzVDQbBKCNj1uF5qZXKnupTxtjRviuc5+hcJO6Ffs1jyS7TdfQa3WwNqG09eyp7GKZXKxFcqZYu8nFN7h8yxNuFodRXS16kpMtkf9k9yJ99nvMVfTKeiEijbrszvHm3ezrXNfUXKbS2p96O7U6q2GSTg6XHNjuiuROKL95DVbRbcy86VtevrXJ7PXRRRSSuZwcrVxhc/tNdw8soBMW8pRMdN1xmh0Zfnam0lQXWRrWzStVsrW8ke1d1fmqZ9SBYis7w3wAkAAAAAAAAAAAAAAAAAAAAAAAAAAAAAAAAAAAAAAAAAAAAAAAAAAAAAAAAAAAAAAAAAAAAAAAAAAAAAAAAAAAAAAAAAAAYtwWjZb55bg2N9LEx0sqSMR6bqJleC+RFNq1xW3bPLjuuVslUrKZipz95eP0RQlHRFuym6OnTXGtKm4+yMpba16P7GJiMRsafAzCcMqnP1JPoGkbT6Yjl3URaiV8qqnci4T8DR4hrI02Lp709v7y4PF8nPqpr6REL9Hp51GXr2ju6/C6cun39UnRMYROCJ0Q+8enM5g6O0Aal99hbqeOybi9o+FZd/PJeaNx5JkNuNJadNOo36ROw1p1MRnjDt123bYdOODUGyBj1ldS2+DtqueOCNPvSOxny7wzx4r5Z5aRuMMmSmON7ztDIK+vWvJquRKGwRSOfI7cSbcy52ejG/mpg9DpOD7eLP+X7rHC1PFJnw4fz/AGSXUWpqOw06o5UlrF/q4EXivivchU6W+41t6WgbDLNcXy9msXxPdJ3efPK9MHM0Wgyam3TpX1ewisVjaOzoarWUwV9Z9Hl5mbTvPWWXRyXTUeqqVzYmVlwmnb2cUq4Y5U4o1U5I3gXvs72ZU+lUZca9zai6q3hjiynRU4o3vXvd8jDDhphpFKR0hmzyZL5bze3WZTWuzXLpDaXcVWer1nFRvdx7Gmau6zuRMIn5lq4Aja0+axUy6A2ir/8AXjl/tPLaJQw5berNTkmm9rNlTt6LUUdyROPZPk3s+GJE/MuLCAV7XhYqiwbXpae4JaNZ25bZVtXdWoRqtYi/vNXi1PFMp5E01jo+3attD6eqhYlUxqrTVGPeifjhx7u9AMIt6ptXdIYpGTRtkjc17HIitc1coqL1RSptjd/qYUrtI3RzmVlA9zoWPXijUXD2JnuXingoGSuk7dJW4E5AWAvI+KuEUAKW2mV9TrHWlu0Ta3qrIpEdUvbyR2Mqq/wt4+an3YxTfpHU+pr3Urv1PabiZ6K97ld/wogSrv1nYp3lcFBRwW+hhoqZiMggY2ONqJyREwhkkCwfFXHIrDbFrG5aboqCitUz6WesVznVLUTLWt+6meqqvyQAwvMx2Wh0NPpa4T3TSlpr6lcz1FJHJIuMZcrUyoGaI7I5tcoErdnNwfhN+lVlQzwVrkz9FUkeq6RK7SV3plTPaUcqInjurj6gReOiZ7Kt0nOl22E3qie7eWkjqI2+CIiSNIpoq/x2zZxrGCSRrXyRRdkxVTLnSIrOCdeXElLCJ3qxidoWHsSqlm0PPCq8YK16Ing5Gu/mfNiVE+n0XUVD0w2prHuZ4taiNz88/IxTLOnYp2WUCBmAAAAAAAAAAAAAAAAAAAAAAAAAAAAAAAAAAAAAAAAAAAAAAAAAAAAAAAAAAAAAAAAAAAAAAAAAAAAAAAAAAAAAAAAAAAKu26PVulLazPuur0z6Mcpy25wq/SNvkRqqjK5Mr3ZY5EJgV5Oyb9mBppixaYtjccfZmKvrx/M46YqGVGmba9jkX7BrFXxbwVDxWunfU3n4ya+s11N9/V6jRxtgp8kaO0WwU29G2XkpC47rqPV2oZ7VpdI4o4EVXzPwnBFwquVU4JnkiJxNXs9LpOFYoxxbNG8y2XA1PEctrzXFO0Q1OqZn6e1xBd4USRZGpJuudhOW65M9Dnqywa3sS013vXZvZSyI2Gpjcx7WOVcpluOqp1Qjh8RqtFOG3Tbp/d1cGnxYImMUbbmumdPq4zR1/wB2aGfLly7Ted9nyLUer9Rv7CzW6XC8M0lOrl/vu4J9CYWLSmt9ZWWmulbrGakp6hm9DFAitXdzwyjN1ENHFwjT4+tt7fN1G3k4lqMnu+H5NGKzMb7tdbtjF8uStq9R3ZlInNU3+2kRO7K4an1JDFsR9okzeNU3Gtj5qxMpn1c534GNKVpG1I2hkmea873lHJ8Wvv8AJpPZvp2WHTUsFRfqlOxbU9q2WaJF+J6qnBuOiJjjgwdpGzSy6X0tHcrSyoSVlQxkrpZVf7rspy5c8A3RM1rG0FqRHZvtimlKams66jm3JayrVzIlXj2UaLhU8HKqcfDHiSbZTLSSbObT7IjU3WObKidJUcu9nxzx9QhlSPNNOya4AGQAAGSptsd/1FaJbbFZ56ynp5WSLLLTtzvOyiI3OFxwyAYXmY7LZyRXZ5LeZtFW+S+9sta5HKqzJiRWZXdV3jjAGaI326pSvI+8gJFFbTnP0ftMtWpaFqo+dnaSMTgj1au65F/iaqIZO3RW1N307RNTMrt/hjo57G/zJFduk7ov1lzl223KtasNo0vM+d/9Wr3uk/wsbx+ZclPC2CCOJiI1kbUajWphEREwEJ5p9GcKOqKba5W0NVeKmuloIoYnTdgkjY1VrUyqIxEXonVS8p4WTwSQyN3o5Gq1yd6KmFJQr8UrVNbAZN9moHOdlznQOXK88o/Kkc0/XVGyjaNUUFw/7OmxHI9PvRKqrHKnl19SZFdERPLPV6MOuKVksbZI3I9j0RzXNXKKi8lIFoxrlarfdoEguNFBVxNXeRkzEciL38T7c6xKCgmqV47jeCd6rwQImdo3Quw4/a5Ip6sC532js7W00bN+RrURIo8IjE6Z7kK/rK2ONZKqtnbEjlVzpJHonH1MbXiFHWZX6bRXzde0O/4MVes7Qlqaup6inniqoOyasbk30dvNT3V5lJao1qypp5KG1O3o3orZajGMp3N/mXRk3nYpj85cbNw21Kc1Z3Y63iMXrOPF2nz/AN/VE7LaKq/XemtlBHvzTv3WqnJqdXL3InMt3YXZlZS3O9SQp9o5tNBJj7qcX49d35Fo48RM9FmOPNadltVPY7LSWul/qaWNI0ynFV6qviq5X1M7oQM4jaNkgAAAAAAAAAAAAAAAAAAAAAAAAAAAAAAAAAAAAAAAAAAAAAAAAAAAAAAAAAAAAAAAAAAAAAAAAAAAAAAAAAAAAAAAAAAAADT6osEOp9OVlomVG9uz3Hr9x6LlrvRUQ3CoigYzG7J5t0ze36VuVZY701YGxyrnKKqRSJz9HcFRfJepdOp9n1h1ZN7TXU74qzdRqVNO/deqJyRyclx4nJ4noLZ9smOPFH1h14nZt8P1lcMzjydvJpTWJQLYQ5sl11A9qouWxcfDefg0tsq7jsd1pUx1tJJVW2qTcbI1N3tWIuWuavLeTK5aYxG1YiWTGk9Z2R7krx1PZY9QaauFreifrELmsXufzavzRDqs2rrHqClbPbrnTy5TKxq9Gvb4K1eKECyY3giYlGtj97Sv0Wy3Spu1lretNKxeeMqrV/FPQjU0rNBbYkrO0a2z31FSR6ORWRvVeOe7DuPk5QljSemyO1lznxq5ahAsGBe7RTX2y1dsrEzBUxqx3encqeKLhfQyqioZTQPmldusY1XOXwBKJjdlWs3tFa95UVs3vNTobW9ZpW8ORkFRN2aOcuGpMnwv8nphPkdu0u2y6nqG3Ohp0ZVwN3N1q4dKxOKZX9pF5eZKquXedpU06Ts6+o4XMY96TvaO/wDheqOPPOnNqt0o0ZR3erqN+Nd3t3pvYx0e3GfUsY2ie9XNbWnz4Ij2eor+P7vQ5CrVrplTEySVsc8LuCTQOz9DJVF5jpLVda/D6Xrz4Lf780zVuf8A2OEUzJoWSxvRzHJvI5OSoWkdXJTas1nlnu7Mcc5MO5XSitFFJV3GpipqdiZc+RcJ/mvggEI7MmaVkMTpJHtYxiK5znLhEROKqULqnXN42jV/9HNMUkyUEi4e74XTInV6/cj8+f0CUqpmZnaHZQzO2k7ZYq6FrnWu3Oa9rncuzYvu/wB9/HyJhoGo0bpS2zWuHUFA+4NfmtldIjN9/c1Vxlqckx49QHezKsxCyU5GldrDTUbFc6/2xET/AO6Z/MgZo3huyGVe1XRlK2TN7ilc37sEb3qvlhMfUCWPNDr2iaEi1laWOgfHFdKXK08zuTk6scvcvf0UrTVm2S7XF6ssDJLdQo7HtDmosr1TxXKNTHRMqElq7wxm1pjeOzrttTtX05SpbaO3VzqeD3WI6lbMjU7mu6oXbpSqrK/S1rq7iiJWT0rJJcJjKqmc46Z5hCPFCyOyla2/bWLlTupJbbWI13xbtvRi/M9AqnH8BMRPcRTJlpaLU6SyeYING367zpPeal0K9e2csj8fw8kJ7th1HbbZG61UDGfpapTM8rFx2Ma9+OG876JlTCb1p0hlyxM7t6nD9RnnmzW2j85/ZqzrM1aTjrboquksSXnV0dlsr3ytllSNsr+OET4nrj7qcV/9y4tkGjXWW0uvNbFuVtc1EiY5Peih6eSu5+WDKO28ijLSkZJrjnoildlgWi1UtktNNbaJqNp6diRtx1xzVfFVVV9TN9EIGcRskAAAAAAAAAAAAAAAAAAAAAAAAAAAAAAAAAAAAAAAAAAAAAAAAAAAAAAAAAAAAAAAAAAAAAAAAAAAAAAAAAAAAAAAAAAAAAAAAAA5gAMO6WqhvVvkobjTR1FNImHMemfVO5fEzAImISqu5bC7NOqOt9zraV3dK1srfyVPmWoShXNI8ligb9sVvNtpH1FtrYbiyNquWFGKyRU67qZVHL4F/EoVTRapvZjtQWF0OndQzLhFSOlq5F4ovJI3r9EVfJTF226dtdE6lvdOqQ1tZKsUsLU92XCZV/gqcEXvySQrrb1ReI7ra1S5zbDLuqvF7UXyyVHoDaGlXb10pqCoVGyMSOjrZXfCqfCx6r44wvopXedo6M7RvDp8OiJzxv8AFpabP7LJFp8m/OyeKSCV8UyK2Ri7qtXopqMpjZ67dhS8Xjmjs0t403bb2irUw7s+OE8a7r0/n6m2JraYYqNRo8Wf3o6+rZVzJo6/2aodPZ6ztG54LHJ2blTxReCljsjdI9GtarnLwa1E5r3F/tKz0lRtLgW4fqME82Gd/o70zERMz2RS3ybW6yjSlolrGU7V3WvRIWf4l4l5Wag/R9sigcib/wAT8ftLzNqs1Y1jaHk89c/P/N7r9Vm9rlm8dlQUux/U17qGVGqL8u6i5VqSLPJ6Kvup6F4LyM0NLkmZ6rVK7SWUuz7SVJY9OwrSfpFz/aahF+1kYxEyiu5rlXJ6ZwZ+3Wy11daLbcqaF0sFC6RKhWplWNcjcO8vd4+ZMEKrbVhOSJQSg0hbnW+ndVNkdOrEc9UkVEyvHkZNm1LRXCCOOaRsFS1iIrHqiI7CfdUotkmJ6ItSYl6XT8HwTirOSJmdvVdoeJ4c1Yrbw2j17OP9DbKnKGRP/wAqm4WspURXLUwIic/tG/zHtZYcso/g2k9J/N0Pb4v6o/OGHDp2zwtRraCJ3jJ7y/U1d71bSwQPgoJElqXJupI1Pdb4+KmXPb1ZVxz3lrU4bpaxtyR+PVp63i2OlZrhne0+flDJslC3Ve0SjsvZtS10T1lkja3DVRicc+a4QsHZfpSLSFhmvl4kbBV1rEfIs7kb2EXNGqq9VzlfROhZSJ23ln8HL4lqIyZvZV6Vr+vm59Y26zKykRGN4IiIidCmta7Z40bLQaY4uXLX3B6YRv8AA1efmvAhMM1c39Eo2h7SKfStM+hoVZPeJG+7HzSBF+8/x7m9fIpFbMtNTsr762pnuVx40VAir20zncO1kXm1ueSfE5e5CGSbW2V7NPHdZkvKXWrbHXT9r20iVOXNld+8iKmU8PTkW/pvRGn9DWyO961mpVrnJvMgm99sXg1n33ePFECETO6yKxHdg2TWm0/UqLJabdSvgTh2vsqMjT+053H0ydl32x3O4zrQ6RtnZRN4JNNGjn+jfhannkMbWivdHNaey3HTLmty4o3luvaNsLMK6ksqoverP5lfVNr1FqKdtTf7zM9ycmI/Kp4IiYahk17aiPuq/G7OHgeW/XNbb5dZWjoXWd2ud7uWn9SwwwXal99jYmbqOYnxJzXOMouU5opXOzO1VVdtKbU09TPLS25XOknkcqqrMKxrePPP4IXkTvG8uPW0z3ZZKVrmtWk7xEvQqBOQEgAAAAAAAAAAAAAAAAAAAAAAAAAAAAAAAAAAAAAAAAAAAAAAAAAAAAAAAAAAAAAAAAAAAAAAAAAAAAAAAAAAAAAAAAAAAAAAAAAAF4AB8VURMqRPXut6bRlqR6NbNcJ8tpoVXCZTm937qfVeATEDG07QqPbBfVuWtvY41R0NtYkSJnm9cOf+SehGKCKS4Vs9yrHdrK+RZFc77z1XKqvzJr3ht6XFE+KVeXaejR1WaY8MOmaz1UrXTu7PtHLlY0THD8DLr7vHAixwIj3pzXohE6e9o5vNdm1PL0r3K6ilZ5fJTh002626NtZ9odytscVDeKVLjSxIjWrI7cniTuR/VE7nIvmZVPp/TlmSCv11dXSVFQxssdqoky/ccmU31T4c92U8zm3x+Us7Xm07y7Wn1t8XWk9GvXHWkbQ20+vLPU4hsluvFZWOThA6NqI1fFWqqqnoZFNrS+Sw+xbPdFLQ0mcJP7NvOXxVeDU81cpR7KFrsRxe+3u9XL39IcrbBtTmd29BZ6agzydOxjXIn9pcp8jOg2da31PiXVWpZ6aNePs8L95fk3DE+pjWsQybOfWZ83S3b4Nblme7IRm15rf+07Mrv2cx5/A7Y9hNnRcy3m6P8txv5APEez+LHcu2BOC1lqTx3ojP/wBBmncY/SF2/wB63/0hB4k+za6ar2vW2FaqeGhuVOiYkhiYyTKdeDcL8smauxanpnb9q1PdaSROLV3kXC+mCTdHiOT0VvWVGhLy50lVBdNP3BXYmp6aJJoWr1VGrhW+WDf6qptR6NngdeltOpqebLWLWUe/MiJzVX43k895QMZms9023ju1/wDQnQqUTaxdfQ9iqfC2nb2nlu80X0NUy06e1YqusM7bRdM8LbWyosUq90UvRf3XEiNqybRLOh1NpDSzE/o7ZH3Wtb7zbhdkTdaqdWsTl9CI1VDX6euTqa5UCwVEa57OoavFO9F5KnimUG0sqW5J323N6x2VZKc8bb7My/6l1BqZ/b3esmniRctjxuxMXphqcPxU522N2q77bLOz7BtROjHLvZ4dVT0RSOS0RzbdF2bPzxEbJnJEztv1VYMHJbrLd6QsVLbrHUa1v0KSUFIu7RUz+VVPnCZ72ovzwvcbDa3faV1bSaVtsaR2+zojHNbyWTdRMf2WrjzcprjZiNupefJjwajWxNfqGsVldrC6oskCPbltFEvwuVv7Sp8Lejcd5iaVsm7Gy61W8+eRN6PfXO6nRfNU+QlqZsszPLCY79O8vScI0EUrGe8dZ7fCPV9p7DW3iqW56jrJ6id/Hce9Vd5KvTyTgShOH+Zlkz+VWqq0XBYtHPqPy/d6PZ001JT0UXZU0LImdUamM+J3Ezabd2KvFhpiry442j4LGBe61bfZ6moauHo3dZ/EvBDR60q3OjprbE3ellfv7qc16NT1VfoWY681ohdpq/eamvzzg017x3cvjufatcEefVZ+xe1JRaJWuVv2tfO56qvVjfdb+CqTTTtsSzabttt601OyN38WPe+uTZHnqdmUdIbMASAAAAAAAAAAAAAAAAAAAAAAAAAAAAAAAAAAAAAAAAAAAAAAAAAAAAAAAAAAAAAAAAAAAAAAAAAAAAAAAAAAAAAAAAAAAAAAAALyMevrae3UM9ZVytip4GLJI933WoAJajV2rrfo+0urKt2/M/LKenavvyu8O5O9ehUVmpKna1r+e517JG2ej5xKuEaz7kXm7m5fPwCUTOyuJ5p3QfUd0u1/uH6ZuqPzV73YLjDFa1cbrEX7qd/5ko2jVMVz2jvoadjWUltjZSsYxMNajU3nIidOK49CVmCvNeIYTMzO8q9TflrMtFUU80FlbFAmHNam8jea55my5O3lXqbtqWjDy0bLRrets29mqi9tpaipr42w0Tavs3I50Lso1yJ91yoqKiKSbRTd+a5Trxy5qZ9VU4lrRXu19XbxPQ4NPlz22xV3l3P/AB6nS8/KG2utbqi/zLLNQ2W2SPiSF00EDVlViJhG7y7y4xw4YNwZTnpEdGi1q8G1V58W0fj+z1qMs09eWRtY3UVU1rUREYkkiNROmE3iTG3Opj0ajzccBvMf9n0ekRhbBfOmo6pU8ZZf/USc2/tMejUeangOTyyR+UvSosti1D01DUY6frEqfmSk3PtEejTeXngWb+uPq9QjUVBrCDHZalqWqnL9ak/Mkpu/aKejSeW/geo/qj6vUtbS3XaHRORY9Stkx0mVJM/3mmyN37RT0aTyv8E1Ufeh6t2x6+2gUbFWemtVwb1ajFaq/JU/A6jejPSWi8jk4Tq6RvtE/KXrUc1PqLT+oqeV9z05UWa8ImW1FI1HMkXue1cZTx5oSF7GSN3ZGNe3ucmU+p04mJ7S5sTt2fP8tL0nbJWYl7+1YtG1o3VbLd7jPb2UE9bNNSMdvMilfvoxf3c8U9CY3TSVJWI+SjX2abnjHuOXy6eh1GjTPMd3zvd6zV8Gw5fFi8NvpP8AvwQekq56Gsgq6aRYp4HpJG9vNrkXKKd9xtVXbJUZUxbiKuGuRctd5KbzCl4vHR5Js6nSZtNO2SPlPlLJtdHLqG+PWplVXSOdNPIvN3HK+qqpudEUi9pVVyouMJE3h15qRlty13U6i2/RZoNL9qzxSe3efk6vAcO83zT27fumDWtYxrWtRrWphETohy6Iau+6HpIjaNoAAA8zqqamGkp3z1D0ZGxOKr+HmGUVmZ2FeXLTFSb3naIaKxU/6Z2w2+ncm8yKdrlRe6Nu9+KGy2OQ/pLaDcLk5F+yppJE8Fe5ET6ZN3DG1IWRG0RDyHE8nPrLfDp+TUtk9rltk9Z3X30QASAAAAAAAAAAAAAAAAAAAAAAAAAAAAAAAAAAAAAAAAAAAAAAAAAAAAAAAAAAAAAAAAAAAAAAAAAAAAAAAAAAAAAAAAAAAAAAAAAAKe2236o/1fpmlcqrUYnnRPv+9usb5Z4+iGs1k6BdvNtWvcjKRr6VVe9cNwiZTj0TeCVd58i3daGnLHR6G0h2GU3qeJ1RVSf+JIjcuX6YTwRDV7Wrqts0BWMa5ElrXtpmr4OXLv8ACigjuyiNoRefCoy2zSXCvrbnMqrJUSK9yr3uXeX8TvtMXZ26NcYV+Xr68je0des2XaevLjhzdZbtVr6i3Nkllv4ROXrhRJ/Uv/hX8C6e0pt2lVHcr3h2aGRPYKx3VZmp/hGhl/UKxv8Atmr/AITzWp7wjU94fQeAR/KvPxj9DgE/yr/OP0SoGsO8AAAAAAAAAAAAAAAAAAAh2uZ/do6fHH3pPyOnXCfr1Iv+yX/iNvTR3Tp+0vOceye5j+c/2V8e/wC2ny/u3mk4lisEKqmFkc56/P8AyNjbYUp7XSw9WxNRfPBTnnxq7TvaZdTg9OXSV+O8tzS4/Z4KV9IhlAxF4w7pS1NbbpYaSodBK5Uw9M9F5ZQ+XWmqau3vhpahIJnKmH5xwzyynIzpaKzvJS0RO8tfVYsmXFNMVtplGsxZMuGaYrctvVAL1TXCllZDX1iTu5tb2yvVvmi8jjdbUlr3UqKpktY9cujZlUa3HNVU3sc1t1rGyMd+btHR5HXYtRimKZr83w33/wDw1mk+z9Ml97z5R5fOVmbBWNW4XyRVTeSGFMeCud/Ikex3Sktkskt3qZUdLdI43sjRPgjTKple9c5+RZJLUxsqV2WUCBmAAAAAAAAAAAAAAAAAAAAAAAAAAAAAAAAAAAAAAAAAAAAAAAAAAAAAAAAAAAAAAAAAAAAAAAAAAAAAAAAAAAAAAAAAAAAAAAAAAIXr7Z5SazhZO2X2W5QMVkcqplr057r06pnkqcsk05IBjau7J5R1BNqCh3NOX2adGUUqvjhldvIzKYy13VuOXTmS3bDUOuO0GKgXdaynp42bzU4rvZcv4oZQyx15rRDXneEZ7csTLS07o3wM7F6OaiIiKiGmfaqukd2lHKr/AAau6v15nWpMbeHs050+Sk70ce8Tv4u7cjUY7xteG5mdu08rl5IxV+hH6m41/ZrBUM3N5OKq3CqhuWnasy5982Xbls0qx4oh0KYcW/NXqk2hmKlDVu75kT5N/wAzQWejutyidS0c6xQI7ef7+6iL3rjipy9T1mF+SaVneXsuAR/KvPx/s5Gjw6rUR7PDbavfvt/lZPoa2y0FTbqR0VVV+0OV2UVc8ExyTPE56zJatp3rD2jT0OnyYKTXJfmlsgVjcAAAAAAAAAAAAAAAABCdW/rF/oaZvFd1qL/acfJl9u2gNbzSOVGpnuYn8zcw9KTJHhwbvM8Z/mavHjj4fWUWn2/FYj0n9ITfCN4JyTkM5RFNSUPT9uhvv1AADkAAr/WNsjo6ttTHI9XVe+9zXdFTHLwM7UUS3PVlstjeUjo4083vRM/I3sFpmNvRGnjwzLyfGdLXFljJWfe3ZccvvqIp6R+r0bYoPZdPWynXKLHSRNVF8GIZ6NRjUYiYRvup5IXDlx2S+gAAAAAAAAAAAAAAAAAAAAAAAAAAAAAAAAAAAAAAAAAAAAAAAAAAAAAAAAAAAAAAAAAAAAAAAAAAAAAAAAAAAAAAAAAAAAAAAAAAAAADzxtO/wDmzKvTsoP/AOZKdqmz+vuFbNqa2TRr2VMizwuVUciMT4mryXh0XuLsH/ZCuLbdWpqvcldkpzIMaKjqbzUwI+mgfPHnCP3MnacmdfOPw2s4Lr10EZI5q1fL+i+1Qr0VmPqfLjHdnQb1ZRvZE3jvbmMF+r96GpOsrmmK7w19H7stuNFbDHNtMMi1abqbhb0rqSrZHJvq3dVVTl+8nI32ikl/RU281ez7ZVZ544lN8sVty2Uajbd1tJwzJnxe2xW2nefp8XV4Fz/Z537b9P7udj/T8NatPcWK+nRqqkrlR2F6Iim+kngi4yTRs/iciDLOOY3qoiJnsz0Ea+mT2efrX17/AJS6tslK+9MR+LsQxUudAq49tpsp/tW/zIZclvRmo+1YP64/OGUYy3GgTnXU3+9QxZclvReo+1YP64/OGSY7K6jkXDKuBy9ySIpiymto7wvVV1GK3u2ifxhkDpnoYi0AAAAAAAfHORjVeq8GplfQ1uoKv2KxVMmcPexY2p4u4fzJ2Z4q81ogm3LG8+TR4jmjFprz6xt+aN6RatXfqutcnJrnZ8Xr/LJ3aTqaW3WisqqiVrGLKjfFcN5InXmbGfw0iqM8Ta0RDi8Hj2uqvmn4/WVvB8uPT6e+XJO0TP8AbsmOM/iQqSsueqJnR0/6tbkX3l48fPvXwQ1V97Y8Eb27vRvKZtVqNfPLTw0/3u2l11bS0SrFSolTMnPDvcT16r5HX/R6jp7XPDDHvTPiX7R3F2fDu9CKYJt1lqTqslr1tM9HT1nGMWHwY/FP0c77HjrjmsRvO3dk2m2a61XQNr7VBTNo3PVrX77GZVFwqe8uSYbC7ks1guVuc5N6nqUla3ruvbhfq36nSjBSF0qb8X1mTtO3yj93Nxz02aWw7MdWJq623S8+y9jBUsllclQjnbreKIiInkXiRERXpAsyXyZb8+Sd5DnhepF7/tB05pqr9juFa72pEy6GGNZHMT97HBADGbRHdKDS6f1ZZNURSPtNc2dY8dpGrVa9ueWWr08eQTsyRW0T2boECQAAAAAAAAAAAAAAAAAAAAAAAAAAAAAAAAAAAAAAAAAAAAAAAAAAAAAAAAAAAAAAAAAAAAAAAAAAAAAAAAAAAAAAAAAAAAAAAAABj11KldbqqkXGJ4Xx/wB5qp+ZkdQIlLzHpF74W1dBL7ssMmVReeU91fqhudoVoqNIa6ku8cDnW64PdI1yct5fjZnouUynmc3X06xZu5sUZacst/h145bUloYss4cnM53OlWuttRTI5GukbhHLyRUU7KWqhrIGzU8iOY5On4L4nFw3jHeLeUF6WpbltDuZsftMc09U0vW9eas9ESp7RfW4od+WGmc9Vc5j0VvmmOPEma8TqW1WHbmju47mY8OrrHsomYr8HXR5NIUbkRZqmold1VcJ/MkJvzr7+UQ0HP8A4dSetrTMugj/APQ+3ftzfNP5EgN77fk9IaLn/wAOxesugjyaOt+f62f5p/IkJv8A8QyekNBz/wCHYvWXQRx+jaNf6qpnYviiL/IkZ0I4hk84c9zrcNxz2mXRRVLDe6X3aO55avNN9zcfihKl4pjOEOp9sw29+rlubXT6vF0xZNvx2dJD6q46hs0jEqKqOVHfCjlR6L+ZttJ6efr3Wj31DHttdK7eqF3sYYnBrEXvcqfidrH7LNHhhbhxxjxxWHNtrtdppibX339erQzZJzZJs6aDW9PIiNroljd0fF7yL6cy/wCq0tYK2gjoKiz0UlMxu6xnYphqeCpxQqtp5j3Wzu7+DjtLdM1dvjDz/LG2yoaK40dxjV9JO2VE5oiYVPNFNpfdi07a91Xpi5tpWrxSCoc7LPBr0zlPBUOfalq93QmInu9vp9Ti1Eb4p3eIrz0tzUnaVfa2rFdWQUSO92NvaOTvcvL6Ex/0KX6tnhnuN8olc7CTOa173NRP2VxhVx5FGnrtG6+IiI2h1+PZ+bJXFHaOv59vo5GW18tufJbeVWpSVTaOOtfSzOoVl7PtVau45ycVajuWT1VJpa2P0p/RtYU9g9nSFG8Mpjk5P3s8c95Mxv27oUxv09Fu0dlK22ppJrfHJTbjIUT4E4bi9UU2cGwq5LNIlRfaZkCL7jo4XOc5O9UXCIcLNS8XmL9Zd53cF6WxxNOzgcktfJc6GB6NfVwMcvPL0N5V7DYKex1Tqa6T1VzaxXQN7NrInOTjuqnFcryzk4EYMkxvFZd96C2fFHvWh56aNbsWXOt7usCr7OtKue5U7RN38znsVvNtoLpW2erhSG5VTvspXqqK5W84lzyVMZ8TCm/LG/dmz3ibzMdmFJ67J7tQ1VLpfS+aOZIrhWP7GBypxYnN7/ROvihVGvbu7WW0B9PA/eoaHNPGqLwVG/G71Xh6CFmLHz2iGd52jo1dTlilJs01rsLKuP264OkkfN7+4r1yuerl5qqklRrWsajUwicETuQ2sOmravNZu+jS1GstFuWjm9+stdoKodYNqVDTwuVIZpVp3Iq82PTgnouDGt6LUbUbSyNPeSsgTh3oqKv0Q5GWvJearNTO+SXf02Sb0i0qtDG2KHpvOeIXmprDogAAAAAAAAAAAAAAAAAAAAAAAAAAAAAAAAAAAAAAAAAAAAAAAAAAAAAAAAAAAAAAAAAAAAAAAAAAAAAAAAAAAAAAAAAAAAAAAAAAAAwbxaKK+2ya3XCBJqeVPeRei9FReip0UzgImN42S83ah0xedndydI1HVVplfiOdEw1e5rv2HePJfHkejZ6eKqhfBPEyWKRMPY9qK1ydyovMqy4KZY2nutTizXwTvHb0RtuoC33WluceYH4enxRv+JPQkmrNjW/K6u0tO2nenvLSSOVG5/cf08l4eJwsuC+KfFH4u7MRMbS7WLUUyxvWfwcLl2nerUEaq67UWmZfZb5bZWr910rcZ8nJlHHnHXyaKlp3r0ekcWmvy06XjdJSMwazpXqqS08jV6bjkd/I5DoW0Fvuy7Tm14lT71ZSY0P9Lrd1ZUp5sT+ZoNz7Dk+DpNH+I4vi3xHn6tpHubHTUtRPI7g1iImXL5JxNNvRoL+cw3nPtxGkdomUgc5GNc52MNTK5XoRi20961ze/wBDU8kVIqo5z2SKrURG889XKncaMRO+0O3i0tMXXvLoTO0buBl1WXNO0ztCwdhNXA6gvdG1U7ZJ2TZ/aYqYT5Ki/Ml2hNB0mi6WV3brVXCoREmmwqNwnFGtTonnxNjyQqpPWU1rsl+DU6k1BRaYsc91rVXs40wxic5HLyanj+AGSJnZsKqrpqKlkqKueKCBiZfJK5Gtb6qea7lcL5ryqWuudUsVEjvsYGKu4xO5req/vKG1h01r9e0Jc3U6yuPp3len+kTSDl3f6RUGVXHxL+OCg6/T1HBb5ZInSI+JuUVzs58DVdHJpqVpMw6O8OHi1mS14iXqCORk0bZYpGyRvRHNcxUVFRU4LnqniVzsVudTXaNmpp3OcyjqVihc7oxUR276Kv1Ocl3WFJ6LIBAzAABRm2fTsVru9FqGgY+J9W9WzuYqojZm4VrspycqJ6qha2tLSl80ddLfuI6R9O50WU5SNTeaqeqfUkVXr13hZMdHnbSUeUqpV4qqtb495rrRektcMzew31lVHIqu3UTgb+jjvKjFmjHEuLxC3uw2c+nnLMTul9bWxW+ndNMvBOTerl7kNfpjS912h3lrn70NviXE1QjfdY39lne5f8zoZMkUjeXLy5bZJ3lyceO2S3LV3MGCMccsN1shss961nLfahirT0W8/fVOCzO4NTzRMr8i8bRaaKx2uC3W+BIaaFMNanNe9VXqq9VMbzvaZYLMOPliIjtC+I2ZoAkAAAAAAAAAAAAAAAAAAAAAAAAAAAAAAAAAAAAAAAAAAAAAAAAAAAAAAAAAAAAAAAAAAAAAAAAAAAAAAAAAAAAAAAAAAAAAAAAAAAAAAAAAAAHFzGPTD2NcncqZT6nIANXX6bsl0/69aKGfuV8DVX5m0AjZKOpoLSSLn+jltz39ghIgI5YS11BYLPa3b1Ba6Old+1DA1q/PGTYgRtCVTbQdnld+lnap0s97K9ru1mgidh6uT78fj3t6lsrxyTuhXavnCxXOzvaW3UapabujYLwxF3FxutqETnhOj+eW/I1G1bQkjnO1TYmOjqoV7SqZDwcuOUrcfeTrjzCWNbeTG9fOEY2o3mTU2uktFPNvUdB9j7q8Efzkd59PQiumJEW5zySvRZHx5RXO4qqrlVyvNVM8dJvbZsaSYi87qdRlilZtPk09fEzSPmlkcbYoo440wxrd1re7Bh3S5Q2+me5z0WZUVY40Xiq/kdCIiIiIVZcsUr17uXa02nee67BgtkvG3ZrLtNU3e5w2O2sdLNLKjFRv3n9E8k5qpYuxjSfY0kupqyL7eoVWUm9zSP7z/wC0v0TxNXU5vuQ05nfu3NFgmPHaOs9nTx12WDpLTkOldOUtriVHvjRXTSJ9+VeLl/LyRDd9ckCyI2hIAAAAHHvAAR6n0Jpalr310Vio0qHuVznK3eTK8VVGrwTj3ISECOWEuMcbIo0ZGxrGpya1ERE8kQ5AAAAAAAAAAAAAAAAAAAAAAAAAAAAAAAAAAAAAAAAAAAAAAAAAAAAAAAAAAAAAAAAAAAAAAAAAAAAAAAAAAAAAAAAAAAAAAAAAAAAAAAAAAAAAAAAAAAAAAAAAAAAADCLwVEVOqL1AAUJetjGoXXmrlty291JJM58KLMrFY1VyiKipwxnHAvsmJlCqaLVP6Y2KJFOyr1LWR1G4uUpKZVVru7feuFVPBE9S4DLeWKutIhY4xxshiZFExrI2IjWtamEaicERE7jk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1967896" y="480349"/>
            <a:ext cx="5267837" cy="732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波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义耳发明石蕊试纸的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过程</a:t>
            </a:r>
            <a:endParaRPr lang="en-US" altLang="zh-CN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5575" y="1178155"/>
            <a:ext cx="889248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◇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波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义耳善于从细微的、司空见惯的现象中发现问题，所以他关注到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了</a:t>
            </a:r>
            <a:r>
              <a:rPr lang="zh-CN" altLang="en-US" sz="2800" b="1" u="sng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           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现象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◇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波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义耳不仅关注到这个现象，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还</a:t>
            </a:r>
            <a:r>
              <a:rPr lang="zh-CN" altLang="en-US" sz="2800" b="1" u="sng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   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，并且</a:t>
            </a:r>
            <a:r>
              <a:rPr lang="zh-CN" altLang="en-US" sz="2800" b="1" u="sng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        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◇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波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义耳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经过</a:t>
            </a:r>
            <a:r>
              <a:rPr lang="zh-CN" altLang="en-US" sz="2800" b="1" u="sng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最终发明了石蕊试纸。</a:t>
            </a:r>
            <a:endParaRPr lang="en-US" altLang="zh-CN" sz="2800" b="1" dirty="0" smtClean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16784" y="1940705"/>
            <a:ext cx="40482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溅上盐酸的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紫罗兰花瓣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变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红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1907" y="3152886"/>
            <a:ext cx="3529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产生了一连串的疑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问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27215" y="2455799"/>
            <a:ext cx="2713823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发现了相关问题</a:t>
            </a:r>
            <a:endParaRPr lang="zh-CN" altLang="en-US" sz="26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78882" y="3723951"/>
            <a:ext cx="2127473" cy="598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反复实验</a:t>
            </a:r>
            <a:endParaRPr lang="zh-CN" altLang="en-US" sz="26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9588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1763688" y="1381959"/>
            <a:ext cx="6624736" cy="262995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   默读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自然段，说一说：这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两个事例分别是按什么顺序写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的？这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两个事例中的主人公是怎样发现“真理”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的？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23678"/>
            <a:ext cx="1104039" cy="158216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9512" y="575658"/>
            <a:ext cx="367240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事例</a:t>
            </a:r>
            <a:r>
              <a:rPr lang="en-US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：蚯蚓的分布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7944" y="573466"/>
            <a:ext cx="4896544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事例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：睡觉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时眼珠的转动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847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323528" y="404307"/>
            <a:ext cx="7823479" cy="60939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dirty="0">
                <a:latin typeface="黑体" pitchFamily="49" charset="-122"/>
                <a:ea typeface="黑体" pitchFamily="49" charset="-122"/>
              </a:rPr>
              <a:t>按照第一个事例的学习方法，对照</a:t>
            </a:r>
            <a:r>
              <a:rPr lang="zh-CN" altLang="en-US" sz="2700" dirty="0" smtClean="0">
                <a:latin typeface="黑体" pitchFamily="49" charset="-122"/>
                <a:ea typeface="黑体" pitchFamily="49" charset="-122"/>
              </a:rPr>
              <a:t>表格小组完成</a:t>
            </a:r>
            <a:r>
              <a:rPr lang="zh-CN" altLang="en-US" sz="2700" dirty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206366"/>
              </p:ext>
            </p:extLst>
          </p:nvPr>
        </p:nvGraphicFramePr>
        <p:xfrm>
          <a:off x="336228" y="1047275"/>
          <a:ext cx="8560268" cy="3468691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152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6515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00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9563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581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i="0" kern="12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人物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9" marR="68589" marT="34290" marB="342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“？”</a:t>
                      </a:r>
                      <a:endParaRPr lang="zh-CN" altLang="en-US" sz="2000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9" marR="68589" marT="34290" marB="342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i="0" kern="1200" dirty="0" smtClean="0"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从“？”到“！”的过程</a:t>
                      </a:r>
                      <a:endParaRPr lang="zh-CN" altLang="en-US" sz="2000" dirty="0"/>
                    </a:p>
                  </a:txBody>
                  <a:tcPr marL="68589" marR="68589" marT="34290" marB="342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0" kern="1200" dirty="0" smtClean="0"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“！”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9" marR="68589" marT="34290" marB="342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464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i="0" kern="12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魏格纳</a:t>
                      </a:r>
                      <a:endParaRPr lang="zh-CN" altLang="en-US" sz="2400" b="1" i="0" kern="12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9" marR="68589" marT="34290" marB="342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 marL="68589" marR="68589" marT="34290" marB="342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 marL="68589" marR="68589" marT="34290" marB="342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 marL="68589" marR="68589" marT="34290" marB="342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2586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i="0" kern="12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阿瑟林斯基</a:t>
                      </a:r>
                      <a:endParaRPr lang="zh-CN" altLang="en-US" sz="2400" b="1" i="0" kern="12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9" marR="68589" marT="34290" marB="342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 marL="68589" marR="68589" marT="34290" marB="342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 marL="68589" marR="68589" marT="34290" marB="342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 marL="68589" marR="68589" marT="34290" marB="342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544600" y="1666046"/>
            <a:ext cx="2529917" cy="160813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美国东海岸有一种蚯蚓，欧洲西海岸同纬度地区也有这种蚯蚓，为什么美国西海岸却没有这种蚯蚓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?</a:t>
            </a:r>
            <a:endParaRPr lang="zh-CN" altLang="en-US" sz="2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40152" y="1847458"/>
            <a:ext cx="2952328" cy="130035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蚯蚓的这种分布情况正说明欧洲大陆与美洲大陆本来是连在一起的，后来裂开了，分为两个洲。</a:t>
            </a:r>
            <a:endParaRPr lang="zh-CN" altLang="en-US" sz="2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83968" y="2212424"/>
            <a:ext cx="1428917" cy="37702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引起了注意</a:t>
            </a:r>
            <a:endParaRPr lang="zh-CN" altLang="en-US" sz="2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34964" y="3466246"/>
            <a:ext cx="2660262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眼珠转动会不会与做梦有关呢？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会是什么</a:t>
            </a: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关系呢？</a:t>
            </a:r>
          </a:p>
        </p:txBody>
      </p:sp>
      <p:sp>
        <p:nvSpPr>
          <p:cNvPr id="9" name="矩形 8"/>
          <p:cNvSpPr/>
          <p:nvPr/>
        </p:nvSpPr>
        <p:spPr>
          <a:xfrm>
            <a:off x="4127252" y="3326323"/>
            <a:ext cx="1872208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以儿子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、二十名成年人为</a:t>
            </a:r>
            <a:r>
              <a:rPr lang="zh-CN" altLang="en-US" sz="1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实验对象，进行了反复的观察实验</a:t>
            </a:r>
          </a:p>
        </p:txBody>
      </p:sp>
      <p:sp>
        <p:nvSpPr>
          <p:cNvPr id="10" name="矩形 9"/>
          <p:cNvSpPr/>
          <p:nvPr/>
        </p:nvSpPr>
        <p:spPr>
          <a:xfrm>
            <a:off x="6096868" y="3543131"/>
            <a:ext cx="2723604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睡眠中眼珠快速转动</a:t>
            </a: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时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，是人最容易做梦的阶段。</a:t>
            </a:r>
            <a:endParaRPr lang="zh-CN" altLang="en-US" sz="2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883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1547664" y="699542"/>
            <a:ext cx="6591449" cy="62940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这三个事例的叙述顺序有没有共同之处？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85528"/>
            <a:ext cx="1104039" cy="15821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47664" y="1857643"/>
            <a:ext cx="6408712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从细微的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、司空见惯的现象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中发现问题</a:t>
            </a:r>
            <a:endParaRPr lang="zh-CN" altLang="en-US" sz="2800" dirty="0"/>
          </a:p>
        </p:txBody>
      </p:sp>
      <p:sp>
        <p:nvSpPr>
          <p:cNvPr id="6" name="下箭头 5"/>
          <p:cNvSpPr/>
          <p:nvPr/>
        </p:nvSpPr>
        <p:spPr>
          <a:xfrm>
            <a:off x="4427984" y="2380863"/>
            <a:ext cx="144016" cy="199869"/>
          </a:xfrm>
          <a:prstGeom prst="down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86307" y="2580732"/>
            <a:ext cx="1627369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不断发问</a:t>
            </a:r>
          </a:p>
        </p:txBody>
      </p:sp>
      <p:sp>
        <p:nvSpPr>
          <p:cNvPr id="8" name="下箭头 7"/>
          <p:cNvSpPr/>
          <p:nvPr/>
        </p:nvSpPr>
        <p:spPr>
          <a:xfrm>
            <a:off x="4436368" y="3129352"/>
            <a:ext cx="144016" cy="199869"/>
          </a:xfrm>
          <a:prstGeom prst="down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25631" y="3346586"/>
            <a:ext cx="234872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不断解决问题</a:t>
            </a:r>
          </a:p>
        </p:txBody>
      </p:sp>
      <p:sp>
        <p:nvSpPr>
          <p:cNvPr id="10" name="下箭头 9"/>
          <p:cNvSpPr/>
          <p:nvPr/>
        </p:nvSpPr>
        <p:spPr>
          <a:xfrm>
            <a:off x="4444753" y="3896749"/>
            <a:ext cx="144016" cy="199869"/>
          </a:xfrm>
          <a:prstGeom prst="down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73395" y="4136762"/>
            <a:ext cx="3430747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追根求源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，找到真理</a:t>
            </a:r>
          </a:p>
        </p:txBody>
      </p:sp>
      <p:sp>
        <p:nvSpPr>
          <p:cNvPr id="12" name="矩形 11"/>
          <p:cNvSpPr/>
          <p:nvPr/>
        </p:nvSpPr>
        <p:spPr>
          <a:xfrm>
            <a:off x="5796136" y="1203598"/>
            <a:ext cx="2350323" cy="5043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第二题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14872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3529343" y="1943829"/>
            <a:ext cx="2664296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最平常的小事</a:t>
            </a:r>
          </a:p>
        </p:txBody>
      </p:sp>
      <p:sp>
        <p:nvSpPr>
          <p:cNvPr id="11" name="文本框 6"/>
          <p:cNvSpPr txBox="1"/>
          <p:nvPr/>
        </p:nvSpPr>
        <p:spPr>
          <a:xfrm>
            <a:off x="1994668" y="741568"/>
            <a:ext cx="5733646" cy="118955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这三位科学家一开始发现的现象有什么特点呢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？</a:t>
            </a:r>
          </a:p>
        </p:txBody>
      </p:sp>
      <p:sp>
        <p:nvSpPr>
          <p:cNvPr id="3" name="矩形 2"/>
          <p:cNvSpPr/>
          <p:nvPr/>
        </p:nvSpPr>
        <p:spPr>
          <a:xfrm>
            <a:off x="2458269" y="2807463"/>
            <a:ext cx="4806444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请用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书上的一个词语来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形容。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12458" y="3511773"/>
            <a:ext cx="1991571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司空见惯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843558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916" y="1380969"/>
            <a:ext cx="6844244" cy="2666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1403648" y="1849528"/>
            <a:ext cx="5976664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不足为奇  见怪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惊  不乏先例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层出不穷  熟视无睹  屡见不鲜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1">
            <a:extLst>
              <a:ext uri="{FF2B5EF4-FFF2-40B4-BE49-F238E27FC236}">
                <a16:creationId xmlns="" xmlns:a16="http://schemas.microsoft.com/office/drawing/2014/main" id="{D674E012-A0BB-8043-8DA1-7BC8D461660E}"/>
              </a:ext>
            </a:extLst>
          </p:cNvPr>
          <p:cNvSpPr txBox="1"/>
          <p:nvPr/>
        </p:nvSpPr>
        <p:spPr>
          <a:xfrm>
            <a:off x="1115616" y="674491"/>
            <a:ext cx="652965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词语积累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和“司空见惯”意思相近的词语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1AD8AB2-A875-B746-911F-46D721D4BA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27534"/>
            <a:ext cx="447979" cy="53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09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>
            <a:hlinkClick r:id="rId3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初读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课文 扫清障碍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7" name="TextBox 41"/>
          <p:cNvSpPr txBox="1"/>
          <p:nvPr/>
        </p:nvSpPr>
        <p:spPr>
          <a:xfrm>
            <a:off x="210040" y="2013953"/>
            <a:ext cx="8754447" cy="872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900" b="1" dirty="0" smtClean="0">
                <a:latin typeface="楷体" pitchFamily="49" charset="-122"/>
                <a:ea typeface="楷体" pitchFamily="49" charset="-122"/>
              </a:rPr>
              <a:t>花圃  不慎  盐酸  敏感  石蕊  领域</a:t>
            </a:r>
            <a:endParaRPr lang="zh-CN" altLang="en-US" sz="39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3568" y="1203598"/>
            <a:ext cx="7956376" cy="6463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文中几个重点词语，你能读准字音吗？</a:t>
            </a:r>
            <a:endParaRPr lang="en-US" altLang="zh-CN" sz="3200" b="1" strike="sngStrike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41"/>
          <p:cNvSpPr txBox="1"/>
          <p:nvPr/>
        </p:nvSpPr>
        <p:spPr>
          <a:xfrm>
            <a:off x="818666" y="2931790"/>
            <a:ext cx="7935176" cy="761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900" b="1" dirty="0" smtClean="0">
                <a:latin typeface="楷体" pitchFamily="49" charset="-122"/>
                <a:ea typeface="楷体" pitchFamily="49" charset="-122"/>
              </a:rPr>
              <a:t>司空见惯  追根</a:t>
            </a:r>
            <a:r>
              <a:rPr lang="zh-CN" altLang="en-US" sz="3900" b="1" dirty="0">
                <a:latin typeface="楷体" pitchFamily="49" charset="-122"/>
                <a:ea typeface="楷体" pitchFamily="49" charset="-122"/>
              </a:rPr>
              <a:t>求</a:t>
            </a:r>
            <a:r>
              <a:rPr lang="zh-CN" altLang="en-US" sz="3900" b="1" dirty="0" smtClean="0">
                <a:latin typeface="楷体" pitchFamily="49" charset="-122"/>
                <a:ea typeface="楷体" pitchFamily="49" charset="-122"/>
              </a:rPr>
              <a:t>源  无独有偶</a:t>
            </a:r>
            <a:endParaRPr lang="zh-CN" altLang="en-US" sz="39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41"/>
          <p:cNvSpPr txBox="1"/>
          <p:nvPr/>
        </p:nvSpPr>
        <p:spPr>
          <a:xfrm>
            <a:off x="885296" y="3821168"/>
            <a:ext cx="7935176" cy="872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900" b="1" dirty="0" smtClean="0">
                <a:latin typeface="楷体" pitchFamily="49" charset="-122"/>
                <a:ea typeface="楷体" pitchFamily="49" charset="-122"/>
              </a:rPr>
              <a:t>见微知著  锲而不舍  不可思议</a:t>
            </a:r>
            <a:endParaRPr lang="zh-CN" altLang="en-US" sz="39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815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9" grpId="0"/>
      <p:bldP spid="2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1564027" y="843558"/>
            <a:ext cx="6680381" cy="134960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715963">
              <a:lnSpc>
                <a:spcPct val="13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说一说：这三个事例中的主人公都有哪些共同点？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99542"/>
            <a:ext cx="1224821" cy="175525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148061" y="2394455"/>
            <a:ext cx="2112133" cy="993144"/>
            <a:chOff x="8078372" y="1828555"/>
            <a:chExt cx="1043608" cy="549508"/>
          </a:xfrm>
        </p:grpSpPr>
        <p:sp>
          <p:nvSpPr>
            <p:cNvPr id="5" name="云形 4"/>
            <p:cNvSpPr/>
            <p:nvPr/>
          </p:nvSpPr>
          <p:spPr>
            <a:xfrm>
              <a:off x="8078372" y="1828555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221479" y="1939933"/>
              <a:ext cx="804085" cy="289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善于发问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692365" y="2376401"/>
            <a:ext cx="1971147" cy="1010895"/>
            <a:chOff x="8100392" y="1962696"/>
            <a:chExt cx="1043608" cy="549508"/>
          </a:xfrm>
        </p:grpSpPr>
        <p:sp>
          <p:nvSpPr>
            <p:cNvPr id="9" name="云形 8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171260" y="2074170"/>
              <a:ext cx="861597" cy="2844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见微知著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49838" y="3592368"/>
            <a:ext cx="1971147" cy="1010895"/>
            <a:chOff x="8100392" y="1962696"/>
            <a:chExt cx="1043608" cy="549508"/>
          </a:xfrm>
        </p:grpSpPr>
        <p:sp>
          <p:nvSpPr>
            <p:cNvPr id="13" name="云形 12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9"/>
            <p:cNvSpPr txBox="1"/>
            <p:nvPr/>
          </p:nvSpPr>
          <p:spPr>
            <a:xfrm>
              <a:off x="8171260" y="2074170"/>
              <a:ext cx="972740" cy="3265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锲而不舍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88224" y="3588896"/>
            <a:ext cx="2118632" cy="993144"/>
            <a:chOff x="8078372" y="1828555"/>
            <a:chExt cx="1046819" cy="549508"/>
          </a:xfrm>
        </p:grpSpPr>
        <p:sp>
          <p:nvSpPr>
            <p:cNvPr id="16" name="云形 15"/>
            <p:cNvSpPr/>
            <p:nvPr/>
          </p:nvSpPr>
          <p:spPr>
            <a:xfrm>
              <a:off x="8078372" y="1828555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6"/>
            <p:cNvSpPr txBox="1"/>
            <p:nvPr/>
          </p:nvSpPr>
          <p:spPr>
            <a:xfrm>
              <a:off x="8221479" y="1939933"/>
              <a:ext cx="903712" cy="3404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不断探索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243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827410" y="1995686"/>
            <a:ext cx="7489180" cy="200824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善于从细微的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、司空见惯的现象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中发现问题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，不断发问，不断解决疑问，追根求源，最后把“？”拉直变成“！”，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找到真理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3" name="文本框 6"/>
          <p:cNvSpPr txBox="1"/>
          <p:nvPr/>
        </p:nvSpPr>
        <p:spPr>
          <a:xfrm>
            <a:off x="611560" y="339502"/>
            <a:ext cx="7920880" cy="134960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715963">
              <a:lnSpc>
                <a:spcPct val="130000"/>
              </a:lnSpc>
            </a:pP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综观三个事例，三位科学家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能取得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成果是因为什么呢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？用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文中的一句话来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概括。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205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1730466" y="706540"/>
            <a:ext cx="6680381" cy="125880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    默读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自然段，这两个自然段与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事例和观点之间有什么关系？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95" y="671466"/>
            <a:ext cx="1104039" cy="1582166"/>
          </a:xfrm>
          <a:prstGeom prst="rect">
            <a:avLst/>
          </a:prstGeom>
        </p:spPr>
      </p:pic>
      <p:sp>
        <p:nvSpPr>
          <p:cNvPr id="7" name="文本框 3"/>
          <p:cNvSpPr txBox="1"/>
          <p:nvPr/>
        </p:nvSpPr>
        <p:spPr>
          <a:xfrm>
            <a:off x="1730467" y="2571750"/>
            <a:ext cx="6153902" cy="1532334"/>
          </a:xfrm>
          <a:prstGeom prst="roundRect">
            <a:avLst/>
          </a:prstGeom>
          <a:solidFill>
            <a:srgbClr val="92D050">
              <a:alpha val="30000"/>
            </a:srgbClr>
          </a:solidFill>
          <a:ln w="6350">
            <a:solidFill>
              <a:srgbClr val="00B0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latin typeface="宋体" pitchFamily="2" charset="-122"/>
                <a:ea typeface="宋体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 smtClean="0"/>
              <a:t>    对</a:t>
            </a:r>
            <a:r>
              <a:rPr lang="zh-CN" altLang="en-US" dirty="0"/>
              <a:t>全文的总结，并且进一步告诉</a:t>
            </a:r>
            <a:r>
              <a:rPr lang="zh-CN" altLang="en-US" dirty="0" smtClean="0"/>
              <a:t>我们应当</a:t>
            </a:r>
            <a:r>
              <a:rPr lang="zh-CN" altLang="en-US" dirty="0"/>
              <a:t>怎样</a:t>
            </a:r>
            <a:r>
              <a:rPr lang="zh-CN" altLang="en-US" dirty="0" smtClean="0"/>
              <a:t>做。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4816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810959" y="1835121"/>
            <a:ext cx="7571853" cy="13157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glow rad="127000">
              <a:schemeClr val="tx2">
                <a:lumMod val="20000"/>
                <a:lumOff val="80000"/>
              </a:schemeClr>
            </a:glow>
          </a:effectLst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只要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你见微知著，善于发问并不断探索，那么，当你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解决了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若干个问号之后，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就有可能发现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真理。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804265" y="3471704"/>
            <a:ext cx="7571853" cy="9002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glow rad="127000">
              <a:schemeClr val="tx2">
                <a:lumMod val="20000"/>
                <a:lumOff val="80000"/>
              </a:schemeClr>
            </a:glow>
          </a:effectLst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这种“偶然的机遇”只会给那些善于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独立思考的人，给那些具有锲而不舍精神的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669479" y="388619"/>
            <a:ext cx="7692550" cy="111011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读下面两句话，结合课文内容，你能说说“真理诞生于一百个问号之后”这句话的含义吗？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00192" y="4371950"/>
            <a:ext cx="2232248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课后第一题）</a:t>
            </a:r>
          </a:p>
        </p:txBody>
      </p:sp>
    </p:spTree>
    <p:extLst>
      <p:ext uri="{BB962C8B-B14F-4D97-AF65-F5344CB8AC3E}">
        <p14:creationId xmlns:p14="http://schemas.microsoft.com/office/powerpoint/2010/main" val="2454287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661442"/>
            <a:ext cx="734227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真理诞生于一百个问号之后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”的含义：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0" y="1707654"/>
            <a:ext cx="7200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只要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善于观察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,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不断发问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,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不断解决疑问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,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锲而不舍地追根求源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,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就有可能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在现实生活中发现真理。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0152" y="4371637"/>
            <a:ext cx="2232248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课后第一题）</a:t>
            </a:r>
          </a:p>
        </p:txBody>
      </p:sp>
    </p:spTree>
    <p:extLst>
      <p:ext uri="{BB962C8B-B14F-4D97-AF65-F5344CB8AC3E}">
        <p14:creationId xmlns:p14="http://schemas.microsoft.com/office/powerpoint/2010/main" val="198370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1475656" y="987574"/>
            <a:ext cx="6680381" cy="54995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学完这篇课文，你受到了怎样的启发？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113" y="632541"/>
            <a:ext cx="1104039" cy="158216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31640" y="1851670"/>
            <a:ext cx="6768752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科学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并不神秘，也不遥远，关键在于“知微见著”，不断探索，善于独立思考，具有锲而不舍的精神。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68144" y="4083918"/>
            <a:ext cx="2232248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课后第一题）</a:t>
            </a:r>
          </a:p>
        </p:txBody>
      </p:sp>
    </p:spTree>
    <p:extLst>
      <p:ext uri="{BB962C8B-B14F-4D97-AF65-F5344CB8AC3E}">
        <p14:creationId xmlns:p14="http://schemas.microsoft.com/office/powerpoint/2010/main" val="133105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550360" y="555526"/>
            <a:ext cx="7748365" cy="12126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小练笔：仿照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课文的写法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，选择下面任一观点用具体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的事例来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说明。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19992"/>
            <a:ext cx="520700" cy="508000"/>
          </a:xfrm>
          <a:prstGeom prst="rect">
            <a:avLst/>
          </a:prstGeom>
        </p:spPr>
      </p:pic>
      <p:sp>
        <p:nvSpPr>
          <p:cNvPr id="4" name="TextBox 19"/>
          <p:cNvSpPr txBox="1"/>
          <p:nvPr/>
        </p:nvSpPr>
        <p:spPr>
          <a:xfrm>
            <a:off x="3010749" y="2155064"/>
            <a:ext cx="3014461" cy="689550"/>
          </a:xfrm>
          <a:prstGeom prst="roundRect">
            <a:avLst/>
          </a:prstGeom>
          <a:solidFill>
            <a:srgbClr val="008216"/>
          </a:solidFill>
          <a:effectLst>
            <a:softEdge rad="889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有志者事竟成</a:t>
            </a:r>
            <a:endParaRPr lang="zh-CN" altLang="en-US" sz="3600" b="1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9"/>
          <p:cNvSpPr txBox="1"/>
          <p:nvPr/>
        </p:nvSpPr>
        <p:spPr>
          <a:xfrm>
            <a:off x="2771798" y="3363838"/>
            <a:ext cx="3492361" cy="689550"/>
          </a:xfrm>
          <a:prstGeom prst="roundRect">
            <a:avLst/>
          </a:prstGeom>
          <a:solidFill>
            <a:srgbClr val="008216"/>
          </a:solidFill>
          <a:effectLst>
            <a:softEdge rad="889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玩也能玩出名堂</a:t>
            </a:r>
            <a:endParaRPr lang="zh-CN" altLang="en-US" sz="3600" b="1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1960" y="1159564"/>
            <a:ext cx="2232248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（课后题）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166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6379" y="1419622"/>
            <a:ext cx="79928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清代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小说家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蒲松龄写下励志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自勉联：“有志者事竟成，破釜沉舟百二秦关终属楚；苦心人天不负，卧薪尝胆三千越甲可吞吴。”开始时是刻在铜尺之上，后悬置于书屋聊斋书房。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终于，他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凭着自己的雄心壮志，不懈努力，以一部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聊斋志异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名垂青史，成就一番大事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19"/>
          <p:cNvSpPr txBox="1"/>
          <p:nvPr/>
        </p:nvSpPr>
        <p:spPr>
          <a:xfrm>
            <a:off x="2304751" y="506162"/>
            <a:ext cx="4464496" cy="689550"/>
          </a:xfrm>
          <a:prstGeom prst="roundRect">
            <a:avLst/>
          </a:prstGeom>
          <a:solidFill>
            <a:srgbClr val="008216"/>
          </a:solidFill>
          <a:effectLst>
            <a:softEdge rad="889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示例：有志者事竟成</a:t>
            </a:r>
            <a:endParaRPr lang="zh-CN" altLang="en-US" sz="3600" b="1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807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2252" y="483518"/>
            <a:ext cx="7992888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春秋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时期，吴越相争，吴胜越败，越王勾践沦为阶下囚。但他不甘屈服，立志复仇，最后终于打败了吴国，留下了“卧薪尝胆”的千古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美谈。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著名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数学家华罗庚小时候面对“没有数学头脑”的斥责而确立志向，虽然连初中毕业文凭都没有，但最终成为数学领域的巨人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……</a:t>
            </a: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古今中外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诸多的政治家、科学家，都以其自身的行动证明了“有志者事竟成”这句话的正确性。</a:t>
            </a:r>
          </a:p>
        </p:txBody>
      </p:sp>
    </p:spTree>
    <p:extLst>
      <p:ext uri="{BB962C8B-B14F-4D97-AF65-F5344CB8AC3E}">
        <p14:creationId xmlns:p14="http://schemas.microsoft.com/office/powerpoint/2010/main" val="355009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6"/>
          <p:cNvSpPr txBox="1"/>
          <p:nvPr/>
        </p:nvSpPr>
        <p:spPr>
          <a:xfrm>
            <a:off x="1755277" y="1124070"/>
            <a:ext cx="5519304" cy="43858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noProof="1">
                <a:latin typeface="黑体" pitchFamily="49" charset="-122"/>
                <a:ea typeface="黑体" pitchFamily="49" charset="-122"/>
              </a:rPr>
              <a:t>提出观点：真理诞生于一百个问号之后</a:t>
            </a:r>
          </a:p>
        </p:txBody>
      </p:sp>
      <p:sp>
        <p:nvSpPr>
          <p:cNvPr id="37" name="文本框 8"/>
          <p:cNvSpPr txBox="1">
            <a:spLocks noChangeArrowheads="1"/>
          </p:cNvSpPr>
          <p:nvPr/>
        </p:nvSpPr>
        <p:spPr bwMode="auto">
          <a:xfrm>
            <a:off x="3297437" y="1806482"/>
            <a:ext cx="25707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发现问题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8" name="文本框 9"/>
          <p:cNvSpPr txBox="1">
            <a:spLocks noChangeArrowheads="1"/>
          </p:cNvSpPr>
          <p:nvPr/>
        </p:nvSpPr>
        <p:spPr bwMode="auto">
          <a:xfrm>
            <a:off x="1828967" y="2404388"/>
            <a:ext cx="1446808" cy="8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运用事例证明观点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1551056" y="1305260"/>
            <a:ext cx="267927" cy="3053975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16"/>
          <p:cNvSpPr txBox="1">
            <a:spLocks noChangeArrowheads="1"/>
          </p:cNvSpPr>
          <p:nvPr/>
        </p:nvSpPr>
        <p:spPr bwMode="auto">
          <a:xfrm>
            <a:off x="1828967" y="3997857"/>
            <a:ext cx="3107958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总结观点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757258" y="1767011"/>
            <a:ext cx="803782" cy="228524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noProof="1">
                <a:latin typeface="黑体" pitchFamily="49" charset="-122"/>
                <a:ea typeface="黑体" pitchFamily="49" charset="-122"/>
              </a:rPr>
              <a:t>真理诞生于一百个问号之后</a:t>
            </a:r>
          </a:p>
        </p:txBody>
      </p:sp>
      <p:sp>
        <p:nvSpPr>
          <p:cNvPr id="19" name="左大括号 18"/>
          <p:cNvSpPr/>
          <p:nvPr/>
        </p:nvSpPr>
        <p:spPr>
          <a:xfrm>
            <a:off x="3168604" y="1881470"/>
            <a:ext cx="214342" cy="1948309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19"/>
          <p:cNvSpPr txBox="1">
            <a:spLocks noChangeArrowheads="1"/>
          </p:cNvSpPr>
          <p:nvPr/>
        </p:nvSpPr>
        <p:spPr bwMode="auto">
          <a:xfrm>
            <a:off x="3323292" y="2923266"/>
            <a:ext cx="159628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实验探究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" name="文本框 19"/>
          <p:cNvSpPr txBox="1">
            <a:spLocks noChangeArrowheads="1"/>
          </p:cNvSpPr>
          <p:nvPr/>
        </p:nvSpPr>
        <p:spPr bwMode="auto">
          <a:xfrm>
            <a:off x="3310874" y="2348206"/>
            <a:ext cx="2357761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提出问题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左大括号 17"/>
          <p:cNvSpPr/>
          <p:nvPr/>
        </p:nvSpPr>
        <p:spPr>
          <a:xfrm flipH="1">
            <a:off x="7165970" y="1267288"/>
            <a:ext cx="214342" cy="3176670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7328311" y="2035056"/>
            <a:ext cx="150730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见微知著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善于发问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锲而不舍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不断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探索</a:t>
            </a: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文本框 14">
            <a:extLst>
              <a:ext uri="{FF2B5EF4-FFF2-40B4-BE49-F238E27FC236}">
                <a16:creationId xmlns="" xmlns:a16="http://schemas.microsoft.com/office/drawing/2014/main" id="{E83FD7BB-D7E3-EF4B-BEBB-9F1DFCF1B616}"/>
              </a:ext>
            </a:extLst>
          </p:cNvPr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结构梳理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4B718F5D-0AAE-104C-8DD5-C80D03BD04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23" name="文本框 19"/>
          <p:cNvSpPr txBox="1">
            <a:spLocks noChangeArrowheads="1"/>
          </p:cNvSpPr>
          <p:nvPr/>
        </p:nvSpPr>
        <p:spPr bwMode="auto">
          <a:xfrm>
            <a:off x="3362075" y="3494339"/>
            <a:ext cx="159628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取得成果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2" grpId="0" animBg="1"/>
      <p:bldP spid="24" grpId="0"/>
      <p:bldP spid="19" grpId="0" animBg="1"/>
      <p:bldP spid="21" grpId="0"/>
      <p:bldP spid="29" grpId="0"/>
      <p:bldP spid="18" grpId="0" animBg="1"/>
      <p:bldP spid="20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563638"/>
            <a:ext cx="6581598" cy="154657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默读课文，圈画自己认为难理解的词句，并在小组内交流。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47614"/>
            <a:ext cx="1457173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64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7292" y="1114454"/>
            <a:ext cx="7818590" cy="318548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700" dirty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本文开门见山提出论点“真理诞生于一百个问号之后”，接下来主要用科学发展史上的</a:t>
            </a: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_____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有代表性的事例，证明了只要</a:t>
            </a: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_________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_________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______________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700" b="1" dirty="0" smtClean="0">
                <a:latin typeface="楷体" pitchFamily="49" charset="-122"/>
                <a:ea typeface="楷体" pitchFamily="49" charset="-122"/>
              </a:rPr>
              <a:t>锲而不舍地追根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求源，</a:t>
            </a:r>
            <a:r>
              <a:rPr lang="zh-CN" altLang="en-US" sz="2700" b="1" dirty="0" smtClean="0">
                <a:latin typeface="楷体" pitchFamily="49" charset="-122"/>
                <a:ea typeface="楷体" pitchFamily="49" charset="-122"/>
              </a:rPr>
              <a:t>就有可能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在现实生活中发现真理。</a:t>
            </a:r>
          </a:p>
        </p:txBody>
      </p:sp>
      <p:sp>
        <p:nvSpPr>
          <p:cNvPr id="4" name="矩形 3"/>
          <p:cNvSpPr/>
          <p:nvPr/>
        </p:nvSpPr>
        <p:spPr>
          <a:xfrm>
            <a:off x="4891992" y="2452124"/>
            <a:ext cx="1661150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善于观察</a:t>
            </a:r>
          </a:p>
        </p:txBody>
      </p:sp>
      <p:sp>
        <p:nvSpPr>
          <p:cNvPr id="5" name="矩形 4"/>
          <p:cNvSpPr/>
          <p:nvPr/>
        </p:nvSpPr>
        <p:spPr>
          <a:xfrm>
            <a:off x="6891395" y="2452124"/>
            <a:ext cx="1929077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不断发问</a:t>
            </a:r>
          </a:p>
        </p:txBody>
      </p:sp>
      <p:sp>
        <p:nvSpPr>
          <p:cNvPr id="9" name="矩形 8"/>
          <p:cNvSpPr/>
          <p:nvPr/>
        </p:nvSpPr>
        <p:spPr>
          <a:xfrm>
            <a:off x="7012631" y="1824963"/>
            <a:ext cx="916398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</a:t>
            </a:r>
          </a:p>
        </p:txBody>
      </p:sp>
      <p:sp>
        <p:nvSpPr>
          <p:cNvPr id="10" name="矩形 9"/>
          <p:cNvSpPr/>
          <p:nvPr/>
        </p:nvSpPr>
        <p:spPr>
          <a:xfrm>
            <a:off x="838336" y="3066888"/>
            <a:ext cx="2411346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不断解决疑问</a:t>
            </a:r>
          </a:p>
        </p:txBody>
      </p:sp>
      <p:sp>
        <p:nvSpPr>
          <p:cNvPr id="12" name="文本框 14">
            <a:extLst>
              <a:ext uri="{FF2B5EF4-FFF2-40B4-BE49-F238E27FC236}">
                <a16:creationId xmlns="" xmlns:a16="http://schemas.microsoft.com/office/drawing/2014/main" id="{4A3C3B97-39E1-8A49-BBB7-0945BB059AA6}"/>
              </a:ext>
            </a:extLst>
          </p:cNvPr>
          <p:cNvSpPr txBox="1"/>
          <p:nvPr/>
        </p:nvSpPr>
        <p:spPr>
          <a:xfrm>
            <a:off x="696435" y="465319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主题概括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87D1F651-71EF-204B-84FC-94E7EED152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17996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179512" y="2067693"/>
            <a:ext cx="3528392" cy="11156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wrap="square" lIns="68579" tIns="34289" rIns="68579" bIns="34289">
            <a:spAutoFit/>
          </a:bodyPr>
          <a:lstStyle/>
          <a:p>
            <a:pPr algn="ctr"/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詹天佑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（点击图片观看视频）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4">
            <a:extLst>
              <a:ext uri="{FF2B5EF4-FFF2-40B4-BE49-F238E27FC236}">
                <a16:creationId xmlns="" xmlns:a16="http://schemas.microsoft.com/office/drawing/2014/main" id="{8C3BBCB5-2B2C-484A-A126-C71674BA7BCE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拓展延伸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E6CD915-17EA-1141-B92C-9C186F2A75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pic>
        <p:nvPicPr>
          <p:cNvPr id="6146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890" y="474897"/>
            <a:ext cx="2880320" cy="4301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0260" y="1042447"/>
            <a:ext cx="7615837" cy="267765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一、理解句子，判断正误。</a:t>
            </a:r>
            <a:endParaRPr lang="en-US" altLang="zh-CN" sz="32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dirty="0" smtClean="0">
                <a:latin typeface="楷体" pitchFamily="49" charset="-122"/>
                <a:ea typeface="楷体" pitchFamily="49" charset="-122"/>
              </a:rPr>
              <a:t>    如果说科学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领域的发现有什么偶然的机遇的话，那么这种“偶然的机遇”</a:t>
            </a:r>
            <a:r>
              <a:rPr lang="zh-CN" altLang="en-US" sz="2700" b="1" dirty="0" smtClean="0">
                <a:latin typeface="楷体" pitchFamily="49" charset="-122"/>
                <a:ea typeface="楷体" pitchFamily="49" charset="-122"/>
              </a:rPr>
              <a:t>只会给那些善于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独立思考的人，给那些具有锲而不舍精神的人。</a:t>
            </a:r>
          </a:p>
        </p:txBody>
      </p:sp>
      <p:sp>
        <p:nvSpPr>
          <p:cNvPr id="4" name="文本框 14">
            <a:extLst>
              <a:ext uri="{FF2B5EF4-FFF2-40B4-BE49-F238E27FC236}">
                <a16:creationId xmlns="" xmlns:a16="http://schemas.microsoft.com/office/drawing/2014/main" id="{B7099FF6-6DDB-CC4C-A617-4444CB80ED25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smtClean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7CF4334-30B1-7C4E-80D8-34C8463346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062" y="843558"/>
            <a:ext cx="7777370" cy="318548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355600" indent="-355600">
              <a:lnSpc>
                <a:spcPct val="150000"/>
              </a:lnSpc>
            </a:pP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这句话对发现真理的条件作了说明</a:t>
            </a:r>
            <a:r>
              <a:rPr lang="zh-CN" altLang="en-US" sz="2700" b="1" dirty="0" smtClean="0">
                <a:latin typeface="楷体" pitchFamily="49" charset="-122"/>
                <a:ea typeface="楷体" pitchFamily="49" charset="-122"/>
              </a:rPr>
              <a:t>。   （ 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  ）</a:t>
            </a:r>
          </a:p>
          <a:p>
            <a:pPr marL="355600" indent="-355600">
              <a:lnSpc>
                <a:spcPct val="150000"/>
              </a:lnSpc>
            </a:pP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说明真理就存在于我们身边，但是特别神秘</a:t>
            </a:r>
            <a:r>
              <a:rPr lang="zh-CN" altLang="en-US" sz="27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700" b="1" dirty="0" smtClean="0">
              <a:latin typeface="楷体" pitchFamily="49" charset="-122"/>
              <a:ea typeface="楷体" pitchFamily="49" charset="-122"/>
            </a:endParaRPr>
          </a:p>
          <a:p>
            <a:pPr marL="355600" indent="-355600" algn="r">
              <a:lnSpc>
                <a:spcPct val="150000"/>
              </a:lnSpc>
            </a:pPr>
            <a:r>
              <a:rPr lang="zh-CN" altLang="en-US" sz="2700" b="1" dirty="0" smtClean="0">
                <a:latin typeface="楷体" pitchFamily="49" charset="-122"/>
                <a:ea typeface="楷体" pitchFamily="49" charset="-122"/>
              </a:rPr>
              <a:t>（ 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  ）</a:t>
            </a:r>
          </a:p>
          <a:p>
            <a:pPr marL="355600" indent="-355600">
              <a:lnSpc>
                <a:spcPct val="150000"/>
              </a:lnSpc>
            </a:pP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真理的发现是有条件的，那就是只能给</a:t>
            </a:r>
            <a:r>
              <a:rPr lang="zh-CN" altLang="en-US" sz="2700" b="1" dirty="0" smtClean="0">
                <a:latin typeface="楷体" pitchFamily="49" charset="-122"/>
                <a:ea typeface="楷体" pitchFamily="49" charset="-122"/>
              </a:rPr>
              <a:t>那些 “善于独立思考”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“锲而不舍”的人</a:t>
            </a:r>
            <a:r>
              <a:rPr lang="zh-CN" altLang="en-US" sz="2700" b="1" dirty="0" smtClean="0">
                <a:latin typeface="楷体" pitchFamily="49" charset="-122"/>
                <a:ea typeface="楷体" pitchFamily="49" charset="-122"/>
              </a:rPr>
              <a:t>。 （ 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  ）</a:t>
            </a:r>
          </a:p>
        </p:txBody>
      </p:sp>
      <p:sp>
        <p:nvSpPr>
          <p:cNvPr id="3" name="矩形 2"/>
          <p:cNvSpPr/>
          <p:nvPr/>
        </p:nvSpPr>
        <p:spPr>
          <a:xfrm>
            <a:off x="7380312" y="843558"/>
            <a:ext cx="116923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√  </a:t>
            </a:r>
          </a:p>
        </p:txBody>
      </p:sp>
      <p:sp>
        <p:nvSpPr>
          <p:cNvPr id="4" name="矩形 3"/>
          <p:cNvSpPr/>
          <p:nvPr/>
        </p:nvSpPr>
        <p:spPr>
          <a:xfrm>
            <a:off x="7398735" y="3325998"/>
            <a:ext cx="116923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√  </a:t>
            </a:r>
          </a:p>
        </p:txBody>
      </p:sp>
      <p:sp>
        <p:nvSpPr>
          <p:cNvPr id="5" name="矩形 4"/>
          <p:cNvSpPr/>
          <p:nvPr/>
        </p:nvSpPr>
        <p:spPr>
          <a:xfrm>
            <a:off x="7452320" y="2104042"/>
            <a:ext cx="116923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×  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683568" y="631373"/>
            <a:ext cx="7560840" cy="33932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ea typeface="宋体" pitchFamily="2" charset="-122"/>
              </a:rPr>
              <a:t>二、细读课文深感悟。</a:t>
            </a:r>
            <a:r>
              <a:rPr lang="en-US" altLang="zh-CN" sz="3200" b="1" dirty="0">
                <a:ea typeface="宋体" pitchFamily="2" charset="-122"/>
              </a:rPr>
              <a:t>(</a:t>
            </a:r>
            <a:r>
              <a:rPr lang="zh-CN" altLang="en-US" sz="3200" b="1" dirty="0">
                <a:ea typeface="宋体" pitchFamily="2" charset="-122"/>
              </a:rPr>
              <a:t>选一选</a:t>
            </a:r>
            <a:r>
              <a:rPr lang="en-US" altLang="zh-CN" sz="3200" b="1" dirty="0" smtClean="0">
                <a:ea typeface="宋体" pitchFamily="2" charset="-122"/>
              </a:rPr>
              <a:t>)</a:t>
            </a:r>
            <a:endParaRPr lang="en-US" altLang="zh-CN" sz="3200" b="1" dirty="0"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楷体" pitchFamily="49" charset="-122"/>
              </a:rPr>
              <a:t>本文在表达方法上比较突出的特点是</a:t>
            </a:r>
            <a:r>
              <a:rPr lang="en-US" altLang="zh-CN" sz="2800" b="1" dirty="0">
                <a:ea typeface="楷体" pitchFamily="49" charset="-122"/>
              </a:rPr>
              <a:t>(</a:t>
            </a:r>
            <a:r>
              <a:rPr lang="zh-CN" altLang="en-US" sz="2800" b="1" dirty="0">
                <a:ea typeface="楷体" pitchFamily="49" charset="-122"/>
              </a:rPr>
              <a:t>　　　</a:t>
            </a:r>
            <a:r>
              <a:rPr lang="en-US" altLang="zh-CN" sz="2800" b="1" dirty="0">
                <a:ea typeface="楷体" pitchFamily="49" charset="-122"/>
              </a:rPr>
              <a:t>)</a:t>
            </a:r>
            <a:r>
              <a:rPr lang="zh-CN" altLang="en-US" sz="2800" b="1" dirty="0">
                <a:ea typeface="楷体" pitchFamily="49" charset="-122"/>
              </a:rPr>
              <a:t/>
            </a:r>
            <a:br>
              <a:rPr lang="zh-CN" altLang="en-US" sz="2800" b="1" dirty="0">
                <a:ea typeface="楷体" pitchFamily="49" charset="-122"/>
              </a:rPr>
            </a:br>
            <a:r>
              <a:rPr lang="zh-CN" altLang="en-US" sz="2800" b="1" dirty="0" smtClean="0">
                <a:ea typeface="楷体" pitchFamily="49" charset="-122"/>
              </a:rPr>
              <a:t>        </a:t>
            </a:r>
            <a:r>
              <a:rPr lang="en-US" altLang="zh-CN" sz="2800" b="1" dirty="0" smtClean="0">
                <a:ea typeface="楷体" pitchFamily="49" charset="-122"/>
              </a:rPr>
              <a:t>A</a:t>
            </a:r>
            <a:r>
              <a:rPr lang="zh-CN" altLang="en-US" sz="2800" b="1" dirty="0">
                <a:ea typeface="楷体" pitchFamily="49" charset="-122"/>
              </a:rPr>
              <a:t>．用具体事实说明</a:t>
            </a:r>
            <a:r>
              <a:rPr lang="zh-CN" altLang="en-US" sz="2800" b="1" dirty="0" smtClean="0">
                <a:ea typeface="楷体" pitchFamily="49" charset="-122"/>
              </a:rPr>
              <a:t>道理</a:t>
            </a:r>
            <a:r>
              <a:rPr lang="zh-CN" altLang="en-US" sz="2800" b="1" dirty="0">
                <a:ea typeface="楷体" pitchFamily="49" charset="-122"/>
              </a:rPr>
              <a:t/>
            </a:r>
            <a:br>
              <a:rPr lang="zh-CN" altLang="en-US" sz="2800" b="1" dirty="0">
                <a:ea typeface="楷体" pitchFamily="49" charset="-122"/>
              </a:rPr>
            </a:br>
            <a:r>
              <a:rPr lang="zh-CN" altLang="en-US" sz="2800" b="1" dirty="0" smtClean="0">
                <a:ea typeface="楷体" pitchFamily="49" charset="-122"/>
              </a:rPr>
              <a:t>        </a:t>
            </a:r>
            <a:r>
              <a:rPr lang="en-US" altLang="zh-CN" sz="2800" b="1" dirty="0" smtClean="0">
                <a:ea typeface="楷体" pitchFamily="49" charset="-122"/>
              </a:rPr>
              <a:t>B</a:t>
            </a:r>
            <a:r>
              <a:rPr lang="zh-CN" altLang="en-US" sz="2800" b="1" dirty="0">
                <a:ea typeface="楷体" pitchFamily="49" charset="-122"/>
              </a:rPr>
              <a:t>．前后照应的</a:t>
            </a:r>
            <a:r>
              <a:rPr lang="zh-CN" altLang="en-US" sz="2800" b="1" dirty="0" smtClean="0">
                <a:ea typeface="楷体" pitchFamily="49" charset="-122"/>
              </a:rPr>
              <a:t>写法</a:t>
            </a:r>
            <a:r>
              <a:rPr lang="zh-CN" altLang="en-US" sz="2800" b="1" dirty="0">
                <a:ea typeface="楷体" pitchFamily="49" charset="-122"/>
              </a:rPr>
              <a:t/>
            </a:r>
            <a:br>
              <a:rPr lang="zh-CN" altLang="en-US" sz="2800" b="1" dirty="0">
                <a:ea typeface="楷体" pitchFamily="49" charset="-122"/>
              </a:rPr>
            </a:br>
            <a:r>
              <a:rPr lang="zh-CN" altLang="en-US" sz="2800" b="1" dirty="0" smtClean="0">
                <a:ea typeface="楷体" pitchFamily="49" charset="-122"/>
              </a:rPr>
              <a:t>        </a:t>
            </a:r>
            <a:r>
              <a:rPr lang="en-US" altLang="zh-CN" sz="2800" b="1" dirty="0" smtClean="0">
                <a:ea typeface="楷体" pitchFamily="49" charset="-122"/>
              </a:rPr>
              <a:t>C</a:t>
            </a:r>
            <a:r>
              <a:rPr lang="zh-CN" altLang="en-US" sz="2800" b="1" dirty="0">
                <a:ea typeface="楷体" pitchFamily="49" charset="-122"/>
              </a:rPr>
              <a:t>．运用比较的写作</a:t>
            </a:r>
            <a:r>
              <a:rPr lang="zh-CN" altLang="en-US" sz="2800" b="1" dirty="0" smtClean="0">
                <a:ea typeface="楷体" pitchFamily="49" charset="-122"/>
              </a:rPr>
              <a:t>方法</a:t>
            </a:r>
            <a:endParaRPr lang="zh-CN" altLang="en-US" sz="2800" b="1" dirty="0"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76256" y="1275606"/>
            <a:ext cx="378091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A</a:t>
            </a:r>
            <a:endParaRPr lang="zh-CN" altLang="en-US" sz="4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83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503554" y="555526"/>
            <a:ext cx="8244910" cy="80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marL="622300" indent="-622300">
              <a:lnSpc>
                <a:spcPct val="150000"/>
              </a:lnSpc>
            </a:pPr>
            <a:r>
              <a:rPr kumimoji="1" lang="zh-CN" altLang="en-US" sz="3200" b="1" dirty="0" smtClean="0">
                <a:latin typeface="宋体" pitchFamily="2" charset="-122"/>
                <a:ea typeface="宋体" pitchFamily="2" charset="-122"/>
              </a:rPr>
              <a:t>三、你</a:t>
            </a:r>
            <a:r>
              <a:rPr kumimoji="1" lang="zh-CN" altLang="en-US" sz="3200" b="1" dirty="0">
                <a:latin typeface="宋体" pitchFamily="2" charset="-122"/>
                <a:ea typeface="宋体" pitchFamily="2" charset="-122"/>
              </a:rPr>
              <a:t>能想出其他例子来说明本文的观点吗？</a:t>
            </a:r>
          </a:p>
        </p:txBody>
      </p:sp>
      <p:sp>
        <p:nvSpPr>
          <p:cNvPr id="3" name="矩形 2"/>
          <p:cNvSpPr/>
          <p:nvPr/>
        </p:nvSpPr>
        <p:spPr>
          <a:xfrm>
            <a:off x="3419872" y="1879976"/>
            <a:ext cx="4824536" cy="22852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示例：牛顿看到苹果落地，由此展开思考，创立了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万有引力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定律。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79829"/>
            <a:ext cx="2232248" cy="3395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71" y="-8096"/>
            <a:ext cx="9165431" cy="515826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85835" y="1419803"/>
            <a:ext cx="7764780" cy="1106805"/>
          </a:xfrm>
          <a:prstGeom prst="rect">
            <a:avLst/>
          </a:prstGeom>
          <a:noFill/>
          <a:effectLst/>
        </p:spPr>
        <p:txBody>
          <a:bodyPr wrap="none" lIns="91431" tIns="45716" rIns="91431" bIns="45716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  <p:grpSp>
        <p:nvGrpSpPr>
          <p:cNvPr id="3" name="组合 32"/>
          <p:cNvGrpSpPr/>
          <p:nvPr/>
        </p:nvGrpSpPr>
        <p:grpSpPr>
          <a:xfrm>
            <a:off x="6967881" y="402"/>
            <a:ext cx="1927071" cy="771472"/>
            <a:chOff x="6968256" y="-1"/>
            <a:chExt cx="1927372" cy="771592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34162" y="509940"/>
              <a:ext cx="1161076" cy="261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10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10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523507" y="1351605"/>
            <a:ext cx="4120501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指看惯了就不觉得奇怪。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文中是说一些现象常见就不觉得奇怪了。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3507" y="3651870"/>
            <a:ext cx="6346651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对于他的无理取闹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我们早已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司空见惯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794" y="870713"/>
            <a:ext cx="3967146" cy="24891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矩形 1"/>
          <p:cNvSpPr/>
          <p:nvPr/>
        </p:nvSpPr>
        <p:spPr>
          <a:xfrm>
            <a:off x="479363" y="72043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司空见惯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574651" y="1261525"/>
            <a:ext cx="4422217" cy="1670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虽然罕见，但是不只一个，还有一个可以成对儿。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文中是说这样的事不止一件。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568" y="3500983"/>
            <a:ext cx="8064896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628650"/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无独有偶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，最近另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一家技术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公司也发布了一个免费软件。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04"/>
          <a:stretch/>
        </p:blipFill>
        <p:spPr bwMode="auto">
          <a:xfrm>
            <a:off x="5076056" y="503485"/>
            <a:ext cx="3890756" cy="27883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矩形 1"/>
          <p:cNvSpPr/>
          <p:nvPr/>
        </p:nvSpPr>
        <p:spPr>
          <a:xfrm>
            <a:off x="603970" y="63679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无独有偶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725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666031" y="1355596"/>
            <a:ext cx="4338017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见到一点儿苗头就能知道它的发展趋向或问题的实质。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7584" y="3579862"/>
            <a:ext cx="564112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学习就是一个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见微知著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的过程。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004" y="676356"/>
            <a:ext cx="3830521" cy="25434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矩形 1"/>
          <p:cNvSpPr/>
          <p:nvPr/>
        </p:nvSpPr>
        <p:spPr>
          <a:xfrm>
            <a:off x="666031" y="676356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见微知著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3683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437815" y="1427024"/>
            <a:ext cx="4710249" cy="1792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雕刻一件东西，一直刻下去不放手。比喻做事情能坚持到底，不半途而废。也形容有恒心，有毅力。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560" y="3617825"/>
            <a:ext cx="4320480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学习要有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锲而不舍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的精神。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45" b="15183"/>
          <a:stretch/>
        </p:blipFill>
        <p:spPr bwMode="auto">
          <a:xfrm>
            <a:off x="5148064" y="925775"/>
            <a:ext cx="3731346" cy="24095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矩形 1"/>
          <p:cNvSpPr/>
          <p:nvPr/>
        </p:nvSpPr>
        <p:spPr>
          <a:xfrm>
            <a:off x="452301" y="629275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锲而不舍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82279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/>
    </p:bldLst>
  </p:timing>
</p:sld>
</file>

<file path=ppt/theme/theme1.xml><?xml version="1.0" encoding="utf-8"?>
<a:theme xmlns:a="http://schemas.openxmlformats.org/drawingml/2006/main" name="课件主题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2402</Words>
  <Application>Microsoft Office PowerPoint</Application>
  <PresentationFormat>全屏显示(16:9)</PresentationFormat>
  <Paragraphs>316</Paragraphs>
  <Slides>56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70" baseType="lpstr">
      <vt:lpstr>Arial</vt:lpstr>
      <vt:lpstr>宋体</vt:lpstr>
      <vt:lpstr>汉语拼音</vt:lpstr>
      <vt:lpstr>GB Pinyinok-B</vt:lpstr>
      <vt:lpstr>幼圆</vt:lpstr>
      <vt:lpstr>楷体</vt:lpstr>
      <vt:lpstr>Calibri</vt:lpstr>
      <vt:lpstr>微软雅黑</vt:lpstr>
      <vt:lpstr>华文楷体</vt:lpstr>
      <vt:lpstr>Times New Roman</vt:lpstr>
      <vt:lpstr>Kaiti SC</vt:lpstr>
      <vt:lpstr>黑体</vt:lpstr>
      <vt:lpstr>Xingkai SC</vt:lpstr>
      <vt:lpstr>课件主题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40</cp:revision>
  <dcterms:created xsi:type="dcterms:W3CDTF">2017-03-17T02:28:00Z</dcterms:created>
  <dcterms:modified xsi:type="dcterms:W3CDTF">2020-11-09T02:39:28Z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